
<file path=[Content_Types].xml><?xml version="1.0" encoding="utf-8"?>
<Types xmlns="http://schemas.openxmlformats.org/package/2006/content-types">
  <Default Extension="png" ContentType="image/png"/>
  <Default Extension="bin" ContentType="image/unknown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1.xml" ContentType="application/vnd.openxmlformats-officedocument.drawingml.chart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4"/>
  </p:sldMasterIdLst>
  <p:notesMasterIdLst>
    <p:notesMasterId r:id="rId52"/>
  </p:notesMasterIdLst>
  <p:handoutMasterIdLst>
    <p:handoutMasterId r:id="rId53"/>
  </p:handoutMasterIdLst>
  <p:sldIdLst>
    <p:sldId id="647" r:id="rId5"/>
    <p:sldId id="648" r:id="rId6"/>
    <p:sldId id="649" r:id="rId7"/>
    <p:sldId id="656" r:id="rId8"/>
    <p:sldId id="662" r:id="rId9"/>
    <p:sldId id="663" r:id="rId10"/>
    <p:sldId id="664" r:id="rId11"/>
    <p:sldId id="666" r:id="rId12"/>
    <p:sldId id="667" r:id="rId13"/>
    <p:sldId id="668" r:id="rId14"/>
    <p:sldId id="659" r:id="rId15"/>
    <p:sldId id="660" r:id="rId16"/>
    <p:sldId id="661" r:id="rId17"/>
    <p:sldId id="657" r:id="rId18"/>
    <p:sldId id="635" r:id="rId19"/>
    <p:sldId id="650" r:id="rId20"/>
    <p:sldId id="651" r:id="rId21"/>
    <p:sldId id="652" r:id="rId22"/>
    <p:sldId id="653" r:id="rId23"/>
    <p:sldId id="654" r:id="rId24"/>
    <p:sldId id="655" r:id="rId25"/>
    <p:sldId id="658" r:id="rId26"/>
    <p:sldId id="669" r:id="rId27"/>
    <p:sldId id="670" r:id="rId28"/>
    <p:sldId id="671" r:id="rId29"/>
    <p:sldId id="672" r:id="rId30"/>
    <p:sldId id="675" r:id="rId31"/>
    <p:sldId id="676" r:id="rId32"/>
    <p:sldId id="678" r:id="rId33"/>
    <p:sldId id="680" r:id="rId34"/>
    <p:sldId id="681" r:id="rId35"/>
    <p:sldId id="682" r:id="rId36"/>
    <p:sldId id="683" r:id="rId37"/>
    <p:sldId id="684" r:id="rId38"/>
    <p:sldId id="685" r:id="rId39"/>
    <p:sldId id="686" r:id="rId40"/>
    <p:sldId id="687" r:id="rId41"/>
    <p:sldId id="688" r:id="rId42"/>
    <p:sldId id="574" r:id="rId43"/>
    <p:sldId id="576" r:id="rId44"/>
    <p:sldId id="577" r:id="rId45"/>
    <p:sldId id="578" r:id="rId46"/>
    <p:sldId id="580" r:id="rId47"/>
    <p:sldId id="585" r:id="rId48"/>
    <p:sldId id="587" r:id="rId49"/>
    <p:sldId id="590" r:id="rId50"/>
    <p:sldId id="480" r:id="rId51"/>
  </p:sldIdLst>
  <p:sldSz cx="12192000" cy="6858000"/>
  <p:notesSz cx="6735763" cy="9866313"/>
  <p:defaultTextStyle>
    <a:defPPr>
      <a:defRPr lang="v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UESTA María José, EXD" initials="CMJE" lastIdx="2" clrIdx="0">
    <p:extLst>
      <p:ext uri="{19B8F6BF-5375-455C-9EA6-DF929625EA0E}">
        <p15:presenceInfo xmlns:p15="http://schemas.microsoft.com/office/powerpoint/2012/main" userId="S-1-5-21-2146598497-832928401-1254845835-23828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47"/>
    <a:srgbClr val="B2E0E0"/>
    <a:srgbClr val="B3D7EC"/>
    <a:srgbClr val="D7EFFF"/>
    <a:srgbClr val="99D6D6"/>
    <a:srgbClr val="E0F2EF"/>
    <a:srgbClr val="CCE9E5"/>
    <a:srgbClr val="055F67"/>
    <a:srgbClr val="047A73"/>
    <a:srgbClr val="EBF5E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76923" autoAdjust="0"/>
  </p:normalViewPr>
  <p:slideViewPr>
    <p:cSldViewPr snapToGrid="0">
      <p:cViewPr varScale="1">
        <p:scale>
          <a:sx n="115" d="100"/>
          <a:sy n="115" d="100"/>
        </p:scale>
        <p:origin x="37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handoutMaster" Target="handoutMasters/handoutMaster1.xml"/><Relationship Id="rId58" Type="http://schemas.openxmlformats.org/officeDocument/2006/relationships/tableStyles" Target="tableStyles.xml"/><Relationship Id="rId5" Type="http://schemas.openxmlformats.org/officeDocument/2006/relationships/slide" Target="slides/slide1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theme" Target="theme/theme1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Онлайн</a:t>
            </a:r>
            <a:r>
              <a:rPr lang="ru-RU" baseline="0" dirty="0"/>
              <a:t> записей </a:t>
            </a:r>
            <a:r>
              <a:rPr lang="vi-VN" dirty="0"/>
              <a:t>(</a:t>
            </a:r>
            <a:r>
              <a:rPr lang="ru-RU" dirty="0"/>
              <a:t>млн.</a:t>
            </a:r>
            <a:r>
              <a:rPr lang="vi-VN" dirty="0"/>
              <a:t>)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Hồ sơ trực tuyến (triệu)</c:v>
                </c:pt>
              </c:strCache>
            </c:strRef>
          </c:tx>
          <c:invertIfNegative val="1"/>
          <c:cat>
            <c:strRef>
              <c:f>Sheet1!$A$2:$A$3</c:f>
              <c:strCache>
                <c:ptCount val="2"/>
                <c:pt idx="0">
                  <c:v>Cấp tỉnh</c:v>
                </c:pt>
                <c:pt idx="1">
                  <c:v>Cấp xã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</c:v>
                </c:pt>
                <c:pt idx="1">
                  <c:v>9.1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86E-4854-B894-80816A837E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31675776"/>
        <c:axId val="231677312"/>
      </c:barChart>
      <c:catAx>
        <c:axId val="231675776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231677312"/>
        <c:crosses val="autoZero"/>
        <c:auto val="1"/>
        <c:lblAlgn val="ctr"/>
        <c:lblOffset val="100"/>
        <c:noMultiLvlLbl val="0"/>
      </c:catAx>
      <c:valAx>
        <c:axId val="23167731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231675776"/>
        <c:crosses val="autoZero"/>
        <c:crossBetween val="between"/>
      </c:valAx>
    </c:plotArea>
    <c:plotVisOnly val="1"/>
    <c:dispBlanksAs val="gap"/>
    <c:showDLblsOverMax val="1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0D0CF3-52E2-40FA-A865-9EA783F87288}" type="doc">
      <dgm:prSet loTypeId="urn:microsoft.com/office/officeart/2005/8/layout/cycle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BBCFFFE-CF59-4923-AEF8-98E1B7673CE6}">
      <dgm:prSet phldrT="[Text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Цифровая инфраструктура</a:t>
          </a:r>
          <a:endParaRPr lang="en-US" b="1" dirty="0">
            <a:solidFill>
              <a:schemeClr val="bg1"/>
            </a:solidFill>
          </a:endParaRPr>
        </a:p>
      </dgm:t>
    </dgm:pt>
    <dgm:pt modelId="{4E3419BC-FECA-403F-A76A-E83B7B206CFC}" type="parTrans" cxnId="{9FE34931-B756-40D1-8367-07E64B172AC1}">
      <dgm:prSet/>
      <dgm:spPr/>
      <dgm:t>
        <a:bodyPr/>
        <a:lstStyle/>
        <a:p>
          <a:endParaRPr lang="en-US"/>
        </a:p>
      </dgm:t>
    </dgm:pt>
    <dgm:pt modelId="{345871C6-0B1E-450C-9D26-9F06B9AAF4B5}" type="sibTrans" cxnId="{9FE34931-B756-40D1-8367-07E64B172AC1}">
      <dgm:prSet/>
      <dgm:spPr/>
      <dgm:t>
        <a:bodyPr/>
        <a:lstStyle/>
        <a:p>
          <a:endParaRPr lang="en-US"/>
        </a:p>
      </dgm:t>
    </dgm:pt>
    <dgm:pt modelId="{C521CF03-F122-4821-8B7A-3D15E52B51C6}">
      <dgm:prSet phldrT="[Text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Цифровая компетенция</a:t>
          </a:r>
          <a:endParaRPr lang="en-US" b="1" dirty="0">
            <a:solidFill>
              <a:schemeClr val="bg1"/>
            </a:solidFill>
          </a:endParaRPr>
        </a:p>
      </dgm:t>
    </dgm:pt>
    <dgm:pt modelId="{0D988DE8-E467-4D21-915E-C6C7DD7849D4}" type="parTrans" cxnId="{B1C1D112-DA72-452A-9E3C-92491E5C9370}">
      <dgm:prSet/>
      <dgm:spPr/>
      <dgm:t>
        <a:bodyPr/>
        <a:lstStyle/>
        <a:p>
          <a:endParaRPr lang="en-US"/>
        </a:p>
      </dgm:t>
    </dgm:pt>
    <dgm:pt modelId="{27B2E007-04C6-4D15-990B-827B62896E84}" type="sibTrans" cxnId="{B1C1D112-DA72-452A-9E3C-92491E5C9370}">
      <dgm:prSet/>
      <dgm:spPr/>
      <dgm:t>
        <a:bodyPr/>
        <a:lstStyle/>
        <a:p>
          <a:endParaRPr lang="en-US"/>
        </a:p>
      </dgm:t>
    </dgm:pt>
    <dgm:pt modelId="{D0784D83-22E0-4C55-8443-BD1A1D708E3D}">
      <dgm:prSet phldrT="[Text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Информационная безопасность</a:t>
          </a:r>
          <a:endParaRPr lang="en-US" b="1" dirty="0">
            <a:solidFill>
              <a:schemeClr val="bg1"/>
            </a:solidFill>
          </a:endParaRPr>
        </a:p>
      </dgm:t>
    </dgm:pt>
    <dgm:pt modelId="{BCA6F46B-550C-419C-BCD3-6C5D936BCCB6}" type="parTrans" cxnId="{D1C0BE07-563A-4673-8E42-A7FA000877CD}">
      <dgm:prSet/>
      <dgm:spPr/>
      <dgm:t>
        <a:bodyPr/>
        <a:lstStyle/>
        <a:p>
          <a:endParaRPr lang="en-US"/>
        </a:p>
      </dgm:t>
    </dgm:pt>
    <dgm:pt modelId="{BC1865C8-3BC0-46CA-A9B6-C840F11DADD1}" type="sibTrans" cxnId="{D1C0BE07-563A-4673-8E42-A7FA000877CD}">
      <dgm:prSet/>
      <dgm:spPr/>
      <dgm:t>
        <a:bodyPr/>
        <a:lstStyle/>
        <a:p>
          <a:endParaRPr lang="en-US"/>
        </a:p>
      </dgm:t>
    </dgm:pt>
    <dgm:pt modelId="{7B359D55-5B01-423C-A76B-75E4DE5E0CE3}">
      <dgm:prSet phldrT="[Text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</a:rPr>
            <a:t>Процесс цифровизации</a:t>
          </a:r>
          <a:endParaRPr lang="en-US" b="1" dirty="0">
            <a:solidFill>
              <a:schemeClr val="bg1"/>
            </a:solidFill>
          </a:endParaRPr>
        </a:p>
      </dgm:t>
    </dgm:pt>
    <dgm:pt modelId="{63547EA7-3147-4C4D-8828-257F3DFB8805}" type="parTrans" cxnId="{8FBC3A80-2492-42D2-AA21-354FEDFA6B22}">
      <dgm:prSet/>
      <dgm:spPr/>
      <dgm:t>
        <a:bodyPr/>
        <a:lstStyle/>
        <a:p>
          <a:endParaRPr lang="en-US"/>
        </a:p>
      </dgm:t>
    </dgm:pt>
    <dgm:pt modelId="{73891DDB-E9CB-4E8F-BC4E-D1A5CB964F5C}" type="sibTrans" cxnId="{8FBC3A80-2492-42D2-AA21-354FEDFA6B22}">
      <dgm:prSet/>
      <dgm:spPr/>
      <dgm:t>
        <a:bodyPr/>
        <a:lstStyle/>
        <a:p>
          <a:endParaRPr lang="en-US"/>
        </a:p>
      </dgm:t>
    </dgm:pt>
    <dgm:pt modelId="{6E79E9DF-B13D-499A-B84C-8046266E22BD}">
      <dgm:prSet phldrT="[Text]"/>
      <dgm:spPr/>
      <dgm:t>
        <a:bodyPr/>
        <a:lstStyle/>
        <a:p>
          <a:r>
            <a:rPr lang="ru-RU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Взаимосвязь и обмен данными</a:t>
          </a:r>
          <a:endParaRPr lang="en-US" b="1" dirty="0">
            <a:solidFill>
              <a:schemeClr val="bg1"/>
            </a:solidFill>
          </a:endParaRPr>
        </a:p>
      </dgm:t>
    </dgm:pt>
    <dgm:pt modelId="{FFB95012-BEF3-4651-B13C-0CB95F74B96E}" type="parTrans" cxnId="{22701DC7-ACAE-4CE5-A9B4-BAAB372E95C3}">
      <dgm:prSet/>
      <dgm:spPr/>
      <dgm:t>
        <a:bodyPr/>
        <a:lstStyle/>
        <a:p>
          <a:endParaRPr lang="en-US"/>
        </a:p>
      </dgm:t>
    </dgm:pt>
    <dgm:pt modelId="{2A7D0320-E2E2-45F2-AF0B-1FDA3A1228AC}" type="sibTrans" cxnId="{22701DC7-ACAE-4CE5-A9B4-BAAB372E95C3}">
      <dgm:prSet/>
      <dgm:spPr/>
      <dgm:t>
        <a:bodyPr/>
        <a:lstStyle/>
        <a:p>
          <a:endParaRPr lang="en-US"/>
        </a:p>
      </dgm:t>
    </dgm:pt>
    <dgm:pt modelId="{D6D7894C-BA37-4263-8475-FEF9C8898965}" type="pres">
      <dgm:prSet presAssocID="{200D0CF3-52E2-40FA-A865-9EA783F8728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3D5E84E-6D63-4107-8D6D-C2D3B252438D}" type="pres">
      <dgm:prSet presAssocID="{1BBCFFFE-CF59-4923-AEF8-98E1B7673CE6}" presName="node" presStyleLbl="node1" presStyleIdx="0" presStyleCnt="5" custRadScaleRad="104264" custRadScaleInc="190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7E133D3-BF0F-4C8A-9D37-6EF02BDD05D7}" type="pres">
      <dgm:prSet presAssocID="{1BBCFFFE-CF59-4923-AEF8-98E1B7673CE6}" presName="spNode" presStyleCnt="0"/>
      <dgm:spPr/>
    </dgm:pt>
    <dgm:pt modelId="{4677A4D3-4E08-4FAF-B670-2C276788AFDD}" type="pres">
      <dgm:prSet presAssocID="{345871C6-0B1E-450C-9D26-9F06B9AAF4B5}" presName="sibTrans" presStyleLbl="sibTrans1D1" presStyleIdx="0" presStyleCnt="5"/>
      <dgm:spPr/>
      <dgm:t>
        <a:bodyPr/>
        <a:lstStyle/>
        <a:p>
          <a:endParaRPr lang="en-US"/>
        </a:p>
      </dgm:t>
    </dgm:pt>
    <dgm:pt modelId="{F359F9E5-F16D-4894-AA3E-9C76622C66B8}" type="pres">
      <dgm:prSet presAssocID="{C521CF03-F122-4821-8B7A-3D15E52B51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67BB9-C8DD-4E5B-9D3F-FF230DF6C302}" type="pres">
      <dgm:prSet presAssocID="{C521CF03-F122-4821-8B7A-3D15E52B51C6}" presName="spNode" presStyleCnt="0"/>
      <dgm:spPr/>
    </dgm:pt>
    <dgm:pt modelId="{FC8621DB-6B02-4C0E-BEFB-EC6E4F1E1895}" type="pres">
      <dgm:prSet presAssocID="{27B2E007-04C6-4D15-990B-827B62896E84}" presName="sibTrans" presStyleLbl="sibTrans1D1" presStyleIdx="1" presStyleCnt="5"/>
      <dgm:spPr/>
      <dgm:t>
        <a:bodyPr/>
        <a:lstStyle/>
        <a:p>
          <a:endParaRPr lang="en-US"/>
        </a:p>
      </dgm:t>
    </dgm:pt>
    <dgm:pt modelId="{B50EC0C0-8192-4831-94CF-78D83C16DF7C}" type="pres">
      <dgm:prSet presAssocID="{D0784D83-22E0-4C55-8443-BD1A1D708E3D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B1661BD-651A-4A49-9FA3-BF8F26791DF4}" type="pres">
      <dgm:prSet presAssocID="{D0784D83-22E0-4C55-8443-BD1A1D708E3D}" presName="spNode" presStyleCnt="0"/>
      <dgm:spPr/>
    </dgm:pt>
    <dgm:pt modelId="{F797BA94-4C39-4703-B828-D02FF2BC5DD4}" type="pres">
      <dgm:prSet presAssocID="{BC1865C8-3BC0-46CA-A9B6-C840F11DADD1}" presName="sibTrans" presStyleLbl="sibTrans1D1" presStyleIdx="2" presStyleCnt="5"/>
      <dgm:spPr/>
      <dgm:t>
        <a:bodyPr/>
        <a:lstStyle/>
        <a:p>
          <a:endParaRPr lang="en-US"/>
        </a:p>
      </dgm:t>
    </dgm:pt>
    <dgm:pt modelId="{D0EC330A-AD79-47AF-AA55-752563E85254}" type="pres">
      <dgm:prSet presAssocID="{7B359D55-5B01-423C-A76B-75E4DE5E0CE3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0072F6-DA09-49E8-93F5-CEF26EE9C329}" type="pres">
      <dgm:prSet presAssocID="{7B359D55-5B01-423C-A76B-75E4DE5E0CE3}" presName="spNode" presStyleCnt="0"/>
      <dgm:spPr/>
    </dgm:pt>
    <dgm:pt modelId="{74D4BA3B-38DB-4DE0-8EE6-871F12AC1583}" type="pres">
      <dgm:prSet presAssocID="{73891DDB-E9CB-4E8F-BC4E-D1A5CB964F5C}" presName="sibTrans" presStyleLbl="sibTrans1D1" presStyleIdx="3" presStyleCnt="5"/>
      <dgm:spPr/>
      <dgm:t>
        <a:bodyPr/>
        <a:lstStyle/>
        <a:p>
          <a:endParaRPr lang="en-US"/>
        </a:p>
      </dgm:t>
    </dgm:pt>
    <dgm:pt modelId="{B3D77DE1-5B16-421E-B5D6-C5BFA38CF12A}" type="pres">
      <dgm:prSet presAssocID="{6E79E9DF-B13D-499A-B84C-8046266E22BD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7CCDF3-50FD-4195-9A5C-9FF64D56E9CD}" type="pres">
      <dgm:prSet presAssocID="{6E79E9DF-B13D-499A-B84C-8046266E22BD}" presName="spNode" presStyleCnt="0"/>
      <dgm:spPr/>
    </dgm:pt>
    <dgm:pt modelId="{99332599-6635-4D8C-BFA9-32D918E65FF6}" type="pres">
      <dgm:prSet presAssocID="{2A7D0320-E2E2-45F2-AF0B-1FDA3A1228AC}" presName="sibTrans" presStyleLbl="sibTrans1D1" presStyleIdx="4" presStyleCnt="5"/>
      <dgm:spPr/>
      <dgm:t>
        <a:bodyPr/>
        <a:lstStyle/>
        <a:p>
          <a:endParaRPr lang="en-US"/>
        </a:p>
      </dgm:t>
    </dgm:pt>
  </dgm:ptLst>
  <dgm:cxnLst>
    <dgm:cxn modelId="{0A639C56-4DA3-4C82-A83D-4161F066FD9B}" type="presOf" srcId="{73891DDB-E9CB-4E8F-BC4E-D1A5CB964F5C}" destId="{74D4BA3B-38DB-4DE0-8EE6-871F12AC1583}" srcOrd="0" destOrd="0" presId="urn:microsoft.com/office/officeart/2005/8/layout/cycle6"/>
    <dgm:cxn modelId="{8FBC3A80-2492-42D2-AA21-354FEDFA6B22}" srcId="{200D0CF3-52E2-40FA-A865-9EA783F87288}" destId="{7B359D55-5B01-423C-A76B-75E4DE5E0CE3}" srcOrd="3" destOrd="0" parTransId="{63547EA7-3147-4C4D-8828-257F3DFB8805}" sibTransId="{73891DDB-E9CB-4E8F-BC4E-D1A5CB964F5C}"/>
    <dgm:cxn modelId="{000EC7DE-5055-496B-AFD1-73E1B3F72221}" type="presOf" srcId="{200D0CF3-52E2-40FA-A865-9EA783F87288}" destId="{D6D7894C-BA37-4263-8475-FEF9C8898965}" srcOrd="0" destOrd="0" presId="urn:microsoft.com/office/officeart/2005/8/layout/cycle6"/>
    <dgm:cxn modelId="{A77A514A-B4EC-4EF3-BD2E-4C193766604D}" type="presOf" srcId="{C521CF03-F122-4821-8B7A-3D15E52B51C6}" destId="{F359F9E5-F16D-4894-AA3E-9C76622C66B8}" srcOrd="0" destOrd="0" presId="urn:microsoft.com/office/officeart/2005/8/layout/cycle6"/>
    <dgm:cxn modelId="{9FE34931-B756-40D1-8367-07E64B172AC1}" srcId="{200D0CF3-52E2-40FA-A865-9EA783F87288}" destId="{1BBCFFFE-CF59-4923-AEF8-98E1B7673CE6}" srcOrd="0" destOrd="0" parTransId="{4E3419BC-FECA-403F-A76A-E83B7B206CFC}" sibTransId="{345871C6-0B1E-450C-9D26-9F06B9AAF4B5}"/>
    <dgm:cxn modelId="{D1C0BE07-563A-4673-8E42-A7FA000877CD}" srcId="{200D0CF3-52E2-40FA-A865-9EA783F87288}" destId="{D0784D83-22E0-4C55-8443-BD1A1D708E3D}" srcOrd="2" destOrd="0" parTransId="{BCA6F46B-550C-419C-BCD3-6C5D936BCCB6}" sibTransId="{BC1865C8-3BC0-46CA-A9B6-C840F11DADD1}"/>
    <dgm:cxn modelId="{EB27A689-4E50-4692-B182-DA57B140AB49}" type="presOf" srcId="{2A7D0320-E2E2-45F2-AF0B-1FDA3A1228AC}" destId="{99332599-6635-4D8C-BFA9-32D918E65FF6}" srcOrd="0" destOrd="0" presId="urn:microsoft.com/office/officeart/2005/8/layout/cycle6"/>
    <dgm:cxn modelId="{22701DC7-ACAE-4CE5-A9B4-BAAB372E95C3}" srcId="{200D0CF3-52E2-40FA-A865-9EA783F87288}" destId="{6E79E9DF-B13D-499A-B84C-8046266E22BD}" srcOrd="4" destOrd="0" parTransId="{FFB95012-BEF3-4651-B13C-0CB95F74B96E}" sibTransId="{2A7D0320-E2E2-45F2-AF0B-1FDA3A1228AC}"/>
    <dgm:cxn modelId="{7B8AB3D3-58F1-4F54-AE11-AC97356E7405}" type="presOf" srcId="{345871C6-0B1E-450C-9D26-9F06B9AAF4B5}" destId="{4677A4D3-4E08-4FAF-B670-2C276788AFDD}" srcOrd="0" destOrd="0" presId="urn:microsoft.com/office/officeart/2005/8/layout/cycle6"/>
    <dgm:cxn modelId="{50C1C8A2-C4BC-461C-8327-77E2BDE293FB}" type="presOf" srcId="{27B2E007-04C6-4D15-990B-827B62896E84}" destId="{FC8621DB-6B02-4C0E-BEFB-EC6E4F1E1895}" srcOrd="0" destOrd="0" presId="urn:microsoft.com/office/officeart/2005/8/layout/cycle6"/>
    <dgm:cxn modelId="{A2297B1F-E4EE-4F9B-A2CA-A2CB75F282F7}" type="presOf" srcId="{D0784D83-22E0-4C55-8443-BD1A1D708E3D}" destId="{B50EC0C0-8192-4831-94CF-78D83C16DF7C}" srcOrd="0" destOrd="0" presId="urn:microsoft.com/office/officeart/2005/8/layout/cycle6"/>
    <dgm:cxn modelId="{774DC1C8-9B7B-49A1-8028-1D39AD364A6D}" type="presOf" srcId="{6E79E9DF-B13D-499A-B84C-8046266E22BD}" destId="{B3D77DE1-5B16-421E-B5D6-C5BFA38CF12A}" srcOrd="0" destOrd="0" presId="urn:microsoft.com/office/officeart/2005/8/layout/cycle6"/>
    <dgm:cxn modelId="{B1C1D112-DA72-452A-9E3C-92491E5C9370}" srcId="{200D0CF3-52E2-40FA-A865-9EA783F87288}" destId="{C521CF03-F122-4821-8B7A-3D15E52B51C6}" srcOrd="1" destOrd="0" parTransId="{0D988DE8-E467-4D21-915E-C6C7DD7849D4}" sibTransId="{27B2E007-04C6-4D15-990B-827B62896E84}"/>
    <dgm:cxn modelId="{CC730F48-F281-42A2-A09E-8D92BDB24827}" type="presOf" srcId="{BC1865C8-3BC0-46CA-A9B6-C840F11DADD1}" destId="{F797BA94-4C39-4703-B828-D02FF2BC5DD4}" srcOrd="0" destOrd="0" presId="urn:microsoft.com/office/officeart/2005/8/layout/cycle6"/>
    <dgm:cxn modelId="{7A45B61E-AD43-4EAC-8687-27FA9F0E0EB0}" type="presOf" srcId="{1BBCFFFE-CF59-4923-AEF8-98E1B7673CE6}" destId="{B3D5E84E-6D63-4107-8D6D-C2D3B252438D}" srcOrd="0" destOrd="0" presId="urn:microsoft.com/office/officeart/2005/8/layout/cycle6"/>
    <dgm:cxn modelId="{EE90DDDD-6E0C-42D1-BF50-26C5EA48F600}" type="presOf" srcId="{7B359D55-5B01-423C-A76B-75E4DE5E0CE3}" destId="{D0EC330A-AD79-47AF-AA55-752563E85254}" srcOrd="0" destOrd="0" presId="urn:microsoft.com/office/officeart/2005/8/layout/cycle6"/>
    <dgm:cxn modelId="{EEF078B2-6B39-4E05-A825-5165C34D4ACA}" type="presParOf" srcId="{D6D7894C-BA37-4263-8475-FEF9C8898965}" destId="{B3D5E84E-6D63-4107-8D6D-C2D3B252438D}" srcOrd="0" destOrd="0" presId="urn:microsoft.com/office/officeart/2005/8/layout/cycle6"/>
    <dgm:cxn modelId="{EE383FF3-6BE3-4FDF-A90F-A8D1A327A320}" type="presParOf" srcId="{D6D7894C-BA37-4263-8475-FEF9C8898965}" destId="{97E133D3-BF0F-4C8A-9D37-6EF02BDD05D7}" srcOrd="1" destOrd="0" presId="urn:microsoft.com/office/officeart/2005/8/layout/cycle6"/>
    <dgm:cxn modelId="{A8D34BCD-B7E5-48AD-AA61-3F3796CBF056}" type="presParOf" srcId="{D6D7894C-BA37-4263-8475-FEF9C8898965}" destId="{4677A4D3-4E08-4FAF-B670-2C276788AFDD}" srcOrd="2" destOrd="0" presId="urn:microsoft.com/office/officeart/2005/8/layout/cycle6"/>
    <dgm:cxn modelId="{70B57CF6-FE5D-40B6-B21B-4DF5ABB1459B}" type="presParOf" srcId="{D6D7894C-BA37-4263-8475-FEF9C8898965}" destId="{F359F9E5-F16D-4894-AA3E-9C76622C66B8}" srcOrd="3" destOrd="0" presId="urn:microsoft.com/office/officeart/2005/8/layout/cycle6"/>
    <dgm:cxn modelId="{3900A918-9067-48DB-AA68-C2F9D41641D6}" type="presParOf" srcId="{D6D7894C-BA37-4263-8475-FEF9C8898965}" destId="{C3967BB9-C8DD-4E5B-9D3F-FF230DF6C302}" srcOrd="4" destOrd="0" presId="urn:microsoft.com/office/officeart/2005/8/layout/cycle6"/>
    <dgm:cxn modelId="{1A82626D-F3E4-48C9-A0C8-FF8AC9EEFC60}" type="presParOf" srcId="{D6D7894C-BA37-4263-8475-FEF9C8898965}" destId="{FC8621DB-6B02-4C0E-BEFB-EC6E4F1E1895}" srcOrd="5" destOrd="0" presId="urn:microsoft.com/office/officeart/2005/8/layout/cycle6"/>
    <dgm:cxn modelId="{9BBBEC09-2ECC-43C4-BA46-1A1CF51E7379}" type="presParOf" srcId="{D6D7894C-BA37-4263-8475-FEF9C8898965}" destId="{B50EC0C0-8192-4831-94CF-78D83C16DF7C}" srcOrd="6" destOrd="0" presId="urn:microsoft.com/office/officeart/2005/8/layout/cycle6"/>
    <dgm:cxn modelId="{9A222A80-7AE7-47D3-8120-26A838711C98}" type="presParOf" srcId="{D6D7894C-BA37-4263-8475-FEF9C8898965}" destId="{1B1661BD-651A-4A49-9FA3-BF8F26791DF4}" srcOrd="7" destOrd="0" presId="urn:microsoft.com/office/officeart/2005/8/layout/cycle6"/>
    <dgm:cxn modelId="{A0B93AB7-DA6A-4C4D-9D67-E5C3C0F50D11}" type="presParOf" srcId="{D6D7894C-BA37-4263-8475-FEF9C8898965}" destId="{F797BA94-4C39-4703-B828-D02FF2BC5DD4}" srcOrd="8" destOrd="0" presId="urn:microsoft.com/office/officeart/2005/8/layout/cycle6"/>
    <dgm:cxn modelId="{3A58A542-88C5-458E-94B6-2C43ADD79D15}" type="presParOf" srcId="{D6D7894C-BA37-4263-8475-FEF9C8898965}" destId="{D0EC330A-AD79-47AF-AA55-752563E85254}" srcOrd="9" destOrd="0" presId="urn:microsoft.com/office/officeart/2005/8/layout/cycle6"/>
    <dgm:cxn modelId="{A14BE9B3-6B6A-4CE8-806F-22916B4D98AF}" type="presParOf" srcId="{D6D7894C-BA37-4263-8475-FEF9C8898965}" destId="{4F0072F6-DA09-49E8-93F5-CEF26EE9C329}" srcOrd="10" destOrd="0" presId="urn:microsoft.com/office/officeart/2005/8/layout/cycle6"/>
    <dgm:cxn modelId="{07CCEDB0-195A-4F6D-A405-A6A985B10045}" type="presParOf" srcId="{D6D7894C-BA37-4263-8475-FEF9C8898965}" destId="{74D4BA3B-38DB-4DE0-8EE6-871F12AC1583}" srcOrd="11" destOrd="0" presId="urn:microsoft.com/office/officeart/2005/8/layout/cycle6"/>
    <dgm:cxn modelId="{D1CF66E9-9164-42B6-98CA-4939714049B3}" type="presParOf" srcId="{D6D7894C-BA37-4263-8475-FEF9C8898965}" destId="{B3D77DE1-5B16-421E-B5D6-C5BFA38CF12A}" srcOrd="12" destOrd="0" presId="urn:microsoft.com/office/officeart/2005/8/layout/cycle6"/>
    <dgm:cxn modelId="{8D6FBAA9-55C9-4831-849D-EA8C476AC246}" type="presParOf" srcId="{D6D7894C-BA37-4263-8475-FEF9C8898965}" destId="{987CCDF3-50FD-4195-9A5C-9FF64D56E9CD}" srcOrd="13" destOrd="0" presId="urn:microsoft.com/office/officeart/2005/8/layout/cycle6"/>
    <dgm:cxn modelId="{9032B534-D06A-4EFD-80F9-97F2E8D7BA03}" type="presParOf" srcId="{D6D7894C-BA37-4263-8475-FEF9C8898965}" destId="{99332599-6635-4D8C-BFA9-32D918E65FF6}" srcOrd="14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BD4E219-52E5-4F71-A88E-DC4EEA1EB5D8}" type="doc">
      <dgm:prSet loTypeId="urn:microsoft.com/office/officeart/2005/8/layout/cycle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0E29B1B-355D-453B-BC85-277F32775824}">
      <dgm:prSet phldrT="[Text]" custT="1"/>
      <dgm:spPr/>
      <dgm:t>
        <a:bodyPr/>
        <a:lstStyle/>
        <a:p>
          <a:r>
            <a:rPr 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некоторых провинциях руководство и управление не являются по-настоящему радикальными и комплексными.</a:t>
          </a:r>
          <a:endParaRPr lang="en-US" sz="16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46D9776-1F56-49D1-A5C0-D2DF0B1E3ACA}" type="parTrans" cxnId="{102C47A6-BA38-4AB5-B184-5C4558EE4F3E}">
      <dgm:prSet/>
      <dgm:spPr/>
      <dgm:t>
        <a:bodyPr/>
        <a:lstStyle/>
        <a:p>
          <a:endParaRPr lang="en-US"/>
        </a:p>
      </dgm:t>
    </dgm:pt>
    <dgm:pt modelId="{DE7DD98D-6BDD-4B5E-8808-CEAA707B1502}" type="sibTrans" cxnId="{102C47A6-BA38-4AB5-B184-5C4558EE4F3E}">
      <dgm:prSet/>
      <dgm:spPr/>
      <dgm:t>
        <a:bodyPr/>
        <a:lstStyle/>
        <a:p>
          <a:endParaRPr lang="en-US"/>
        </a:p>
      </dgm:t>
    </dgm:pt>
    <dgm:pt modelId="{09214489-2AD5-4E3D-890F-1E277E93BD47}">
      <dgm:prSet phldrT="[Text]" custT="1"/>
      <dgm:spPr/>
      <dgm:t>
        <a:bodyPr/>
        <a:lstStyle/>
        <a:p>
          <a:r>
            <a:rPr 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оадаптируемость персонала по-прежнему неравномерны.</a:t>
          </a:r>
          <a:endParaRPr lang="en-US" sz="19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E3914CF-BC2B-42CE-96C2-772106686A36}" type="parTrans" cxnId="{E8196ACC-CF6D-458D-A6B1-BA2F3C9DAAD9}">
      <dgm:prSet/>
      <dgm:spPr/>
      <dgm:t>
        <a:bodyPr/>
        <a:lstStyle/>
        <a:p>
          <a:endParaRPr lang="en-US"/>
        </a:p>
      </dgm:t>
    </dgm:pt>
    <dgm:pt modelId="{19024088-9C53-4BA0-A60E-22C787BACE3D}" type="sibTrans" cxnId="{E8196ACC-CF6D-458D-A6B1-BA2F3C9DAAD9}">
      <dgm:prSet/>
      <dgm:spPr/>
      <dgm:t>
        <a:bodyPr/>
        <a:lstStyle/>
        <a:p>
          <a:endParaRPr lang="en-US"/>
        </a:p>
      </dgm:t>
    </dgm:pt>
    <dgm:pt modelId="{FA5AEA96-5B67-4F13-B4A8-4BA441D1BEAD}">
      <dgm:prSet phldrT="[Text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технических и кадровых условий для цифровой трансформации по-прежнему не хватает</a:t>
          </a:r>
          <a:endParaRPr lang="en-US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292D813-B7B2-4FB7-AAB1-DCA9F1AEF50B}" type="parTrans" cxnId="{9DA8138E-AF88-4738-B9B1-4504AFE099B4}">
      <dgm:prSet/>
      <dgm:spPr/>
      <dgm:t>
        <a:bodyPr/>
        <a:lstStyle/>
        <a:p>
          <a:endParaRPr lang="en-US"/>
        </a:p>
      </dgm:t>
    </dgm:pt>
    <dgm:pt modelId="{02A57B70-7728-45AE-A552-40F8B72C31A2}" type="sibTrans" cxnId="{9DA8138E-AF88-4738-B9B1-4504AFE099B4}">
      <dgm:prSet/>
      <dgm:spPr/>
      <dgm:t>
        <a:bodyPr/>
        <a:lstStyle/>
        <a:p>
          <a:endParaRPr lang="en-US"/>
        </a:p>
      </dgm:t>
    </dgm:pt>
    <dgm:pt modelId="{8A59D874-CFA0-4278-826B-07D4E112744A}">
      <dgm:prSet phldrT="[Text]" custT="1"/>
      <dgm:spPr/>
      <dgm:t>
        <a:bodyPr/>
        <a:lstStyle/>
        <a:p>
          <a:r>
            <a:rPr 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институциональные и политические системы некомплексны</a:t>
          </a:r>
          <a:endParaRPr lang="en-US" sz="19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DC6F14-C36C-4911-B8E2-19885D4E4188}" type="parTrans" cxnId="{51A4DB20-4753-4877-A5E5-555BBC334E46}">
      <dgm:prSet/>
      <dgm:spPr/>
      <dgm:t>
        <a:bodyPr/>
        <a:lstStyle/>
        <a:p>
          <a:endParaRPr lang="en-US"/>
        </a:p>
      </dgm:t>
    </dgm:pt>
    <dgm:pt modelId="{170A981C-2329-42EC-8BAA-47CC54D873FF}" type="sibTrans" cxnId="{51A4DB20-4753-4877-A5E5-555BBC334E46}">
      <dgm:prSet/>
      <dgm:spPr/>
      <dgm:t>
        <a:bodyPr/>
        <a:lstStyle/>
        <a:p>
          <a:endParaRPr lang="en-US"/>
        </a:p>
      </dgm:t>
    </dgm:pt>
    <dgm:pt modelId="{20CA7959-75D6-46D3-9C91-AFEEC5645367}">
      <dgm:prSet phldrT="[Text]" custT="1"/>
      <dgm:spPr/>
      <dgm:t>
        <a:bodyPr/>
        <a:lstStyle/>
        <a:p>
          <a:r>
            <a:rPr lang="ru-RU" sz="19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координация не очень тесная</a:t>
          </a:r>
          <a:endParaRPr lang="en-US" sz="19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17F0D87-078D-4DAD-8D1B-93510F5E167A}" type="parTrans" cxnId="{9D5A8FEC-2B6C-42CE-BC0E-81A9F96E2DD3}">
      <dgm:prSet/>
      <dgm:spPr/>
      <dgm:t>
        <a:bodyPr/>
        <a:lstStyle/>
        <a:p>
          <a:endParaRPr lang="en-US"/>
        </a:p>
      </dgm:t>
    </dgm:pt>
    <dgm:pt modelId="{285FE6EC-FA3F-4A5E-9FB3-76DAD7F9ED54}" type="sibTrans" cxnId="{9D5A8FEC-2B6C-42CE-BC0E-81A9F96E2DD3}">
      <dgm:prSet/>
      <dgm:spPr/>
      <dgm:t>
        <a:bodyPr/>
        <a:lstStyle/>
        <a:p>
          <a:endParaRPr lang="en-US"/>
        </a:p>
      </dgm:t>
    </dgm:pt>
    <dgm:pt modelId="{EE41102C-1B96-4E36-9ECF-6609EFE1BE73}" type="pres">
      <dgm:prSet presAssocID="{1BD4E219-52E5-4F71-A88E-DC4EEA1EB5D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0923C98A-46F6-4165-9F6F-AB1D26ABB680}" type="pres">
      <dgm:prSet presAssocID="{00E29B1B-355D-453B-BC85-277F32775824}" presName="node" presStyleLbl="node1" presStyleIdx="0" presStyleCnt="5" custScaleX="127441" custScaleY="96525" custRadScaleRad="101353" custRadScaleInc="779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8ACBFE-4297-46AA-AFBC-2CEFBBA0FB29}" type="pres">
      <dgm:prSet presAssocID="{DE7DD98D-6BDD-4B5E-8808-CEAA707B1502}" presName="sibTrans" presStyleLbl="sibTrans2D1" presStyleIdx="0" presStyleCnt="5"/>
      <dgm:spPr/>
      <dgm:t>
        <a:bodyPr/>
        <a:lstStyle/>
        <a:p>
          <a:endParaRPr lang="en-US"/>
        </a:p>
      </dgm:t>
    </dgm:pt>
    <dgm:pt modelId="{48CE4EEE-95FB-4249-A148-6DD2DFEC8E4F}" type="pres">
      <dgm:prSet presAssocID="{DE7DD98D-6BDD-4B5E-8808-CEAA707B1502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A0469CA8-C705-4BEE-8DFE-7320B34C4285}" type="pres">
      <dgm:prSet presAssocID="{09214489-2AD5-4E3D-890F-1E277E93BD47}" presName="node" presStyleLbl="node1" presStyleIdx="1" presStyleCnt="5" custScaleX="1353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043C033-64A2-48FE-8C5F-069BC8F8E959}" type="pres">
      <dgm:prSet presAssocID="{19024088-9C53-4BA0-A60E-22C787BACE3D}" presName="sibTrans" presStyleLbl="sibTrans2D1" presStyleIdx="1" presStyleCnt="5"/>
      <dgm:spPr/>
      <dgm:t>
        <a:bodyPr/>
        <a:lstStyle/>
        <a:p>
          <a:endParaRPr lang="en-US"/>
        </a:p>
      </dgm:t>
    </dgm:pt>
    <dgm:pt modelId="{4BB12C4C-D33B-4446-882C-2703C77E5D89}" type="pres">
      <dgm:prSet presAssocID="{19024088-9C53-4BA0-A60E-22C787BACE3D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F22AC81A-D5EC-4960-B39D-EDBDB294239D}" type="pres">
      <dgm:prSet presAssocID="{FA5AEA96-5B67-4F13-B4A8-4BA441D1BEAD}" presName="node" presStyleLbl="node1" presStyleIdx="2" presStyleCnt="5" custScaleX="13148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3152A7-4A3F-4284-AC60-877EEA7F4FA0}" type="pres">
      <dgm:prSet presAssocID="{02A57B70-7728-45AE-A552-40F8B72C31A2}" presName="sibTrans" presStyleLbl="sibTrans2D1" presStyleIdx="2" presStyleCnt="5"/>
      <dgm:spPr/>
      <dgm:t>
        <a:bodyPr/>
        <a:lstStyle/>
        <a:p>
          <a:endParaRPr lang="en-US"/>
        </a:p>
      </dgm:t>
    </dgm:pt>
    <dgm:pt modelId="{3F3E8D13-0BA8-4F60-9A5D-F076A4A721A4}" type="pres">
      <dgm:prSet presAssocID="{02A57B70-7728-45AE-A552-40F8B72C31A2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B8B1CA65-411A-4EEB-9C12-F6D41F65602F}" type="pres">
      <dgm:prSet presAssocID="{8A59D874-CFA0-4278-826B-07D4E112744A}" presName="node" presStyleLbl="node1" presStyleIdx="3" presStyleCnt="5" custScaleX="11790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34F8D1-A594-4603-915D-D44E0523A41B}" type="pres">
      <dgm:prSet presAssocID="{170A981C-2329-42EC-8BAA-47CC54D873FF}" presName="sibTrans" presStyleLbl="sibTrans2D1" presStyleIdx="3" presStyleCnt="5"/>
      <dgm:spPr/>
      <dgm:t>
        <a:bodyPr/>
        <a:lstStyle/>
        <a:p>
          <a:endParaRPr lang="en-US"/>
        </a:p>
      </dgm:t>
    </dgm:pt>
    <dgm:pt modelId="{9182F932-173C-446C-8CA2-0D7F994B6E89}" type="pres">
      <dgm:prSet presAssocID="{170A981C-2329-42EC-8BAA-47CC54D873FF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A224AAF0-D935-4807-9564-863FAD807014}" type="pres">
      <dgm:prSet presAssocID="{20CA7959-75D6-46D3-9C91-AFEEC5645367}" presName="node" presStyleLbl="node1" presStyleIdx="4" presStyleCnt="5" custScaleX="1252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3C241A-8F2E-4545-90E9-AACB83E59D74}" type="pres">
      <dgm:prSet presAssocID="{285FE6EC-FA3F-4A5E-9FB3-76DAD7F9ED54}" presName="sibTrans" presStyleLbl="sibTrans2D1" presStyleIdx="4" presStyleCnt="5"/>
      <dgm:spPr/>
      <dgm:t>
        <a:bodyPr/>
        <a:lstStyle/>
        <a:p>
          <a:endParaRPr lang="en-US"/>
        </a:p>
      </dgm:t>
    </dgm:pt>
    <dgm:pt modelId="{541F4D25-AC72-4151-ADB0-99ABFB9487DF}" type="pres">
      <dgm:prSet presAssocID="{285FE6EC-FA3F-4A5E-9FB3-76DAD7F9ED54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9D5A8FEC-2B6C-42CE-BC0E-81A9F96E2DD3}" srcId="{1BD4E219-52E5-4F71-A88E-DC4EEA1EB5D8}" destId="{20CA7959-75D6-46D3-9C91-AFEEC5645367}" srcOrd="4" destOrd="0" parTransId="{717F0D87-078D-4DAD-8D1B-93510F5E167A}" sibTransId="{285FE6EC-FA3F-4A5E-9FB3-76DAD7F9ED54}"/>
    <dgm:cxn modelId="{6991A118-E29C-4E0D-AE33-26CE36B31B7E}" type="presOf" srcId="{FA5AEA96-5B67-4F13-B4A8-4BA441D1BEAD}" destId="{F22AC81A-D5EC-4960-B39D-EDBDB294239D}" srcOrd="0" destOrd="0" presId="urn:microsoft.com/office/officeart/2005/8/layout/cycle2"/>
    <dgm:cxn modelId="{2550BC8D-1C63-4D77-95B3-9E850CE199F9}" type="presOf" srcId="{00E29B1B-355D-453B-BC85-277F32775824}" destId="{0923C98A-46F6-4165-9F6F-AB1D26ABB680}" srcOrd="0" destOrd="0" presId="urn:microsoft.com/office/officeart/2005/8/layout/cycle2"/>
    <dgm:cxn modelId="{65EDD373-3677-4593-AFBB-888035C2D461}" type="presOf" srcId="{8A59D874-CFA0-4278-826B-07D4E112744A}" destId="{B8B1CA65-411A-4EEB-9C12-F6D41F65602F}" srcOrd="0" destOrd="0" presId="urn:microsoft.com/office/officeart/2005/8/layout/cycle2"/>
    <dgm:cxn modelId="{824FCE99-4010-4C12-B276-86E601D6CF2A}" type="presOf" srcId="{DE7DD98D-6BDD-4B5E-8808-CEAA707B1502}" destId="{278ACBFE-4297-46AA-AFBC-2CEFBBA0FB29}" srcOrd="0" destOrd="0" presId="urn:microsoft.com/office/officeart/2005/8/layout/cycle2"/>
    <dgm:cxn modelId="{C40B594B-23A1-4C00-9477-3448583AB203}" type="presOf" srcId="{20CA7959-75D6-46D3-9C91-AFEEC5645367}" destId="{A224AAF0-D935-4807-9564-863FAD807014}" srcOrd="0" destOrd="0" presId="urn:microsoft.com/office/officeart/2005/8/layout/cycle2"/>
    <dgm:cxn modelId="{8B307F41-086B-4005-BACA-967385C746CA}" type="presOf" srcId="{285FE6EC-FA3F-4A5E-9FB3-76DAD7F9ED54}" destId="{541F4D25-AC72-4151-ADB0-99ABFB9487DF}" srcOrd="1" destOrd="0" presId="urn:microsoft.com/office/officeart/2005/8/layout/cycle2"/>
    <dgm:cxn modelId="{8F159E0A-717F-4B62-AD33-46A1E2F4D436}" type="presOf" srcId="{DE7DD98D-6BDD-4B5E-8808-CEAA707B1502}" destId="{48CE4EEE-95FB-4249-A148-6DD2DFEC8E4F}" srcOrd="1" destOrd="0" presId="urn:microsoft.com/office/officeart/2005/8/layout/cycle2"/>
    <dgm:cxn modelId="{A9AD910F-4112-40A2-B92D-551C7AED98E9}" type="presOf" srcId="{19024088-9C53-4BA0-A60E-22C787BACE3D}" destId="{4043C033-64A2-48FE-8C5F-069BC8F8E959}" srcOrd="0" destOrd="0" presId="urn:microsoft.com/office/officeart/2005/8/layout/cycle2"/>
    <dgm:cxn modelId="{BA432669-5EB7-4448-80D1-5A008A7DD0AC}" type="presOf" srcId="{170A981C-2329-42EC-8BAA-47CC54D873FF}" destId="{7834F8D1-A594-4603-915D-D44E0523A41B}" srcOrd="0" destOrd="0" presId="urn:microsoft.com/office/officeart/2005/8/layout/cycle2"/>
    <dgm:cxn modelId="{CFF5BE57-FD9C-42A8-9F68-A79BB0D0A344}" type="presOf" srcId="{19024088-9C53-4BA0-A60E-22C787BACE3D}" destId="{4BB12C4C-D33B-4446-882C-2703C77E5D89}" srcOrd="1" destOrd="0" presId="urn:microsoft.com/office/officeart/2005/8/layout/cycle2"/>
    <dgm:cxn modelId="{7B66BB72-663E-4D5A-AAAD-BE2F6706765A}" type="presOf" srcId="{285FE6EC-FA3F-4A5E-9FB3-76DAD7F9ED54}" destId="{6D3C241A-8F2E-4545-90E9-AACB83E59D74}" srcOrd="0" destOrd="0" presId="urn:microsoft.com/office/officeart/2005/8/layout/cycle2"/>
    <dgm:cxn modelId="{4A9AE74C-434D-431C-8561-A35AD84E4B58}" type="presOf" srcId="{09214489-2AD5-4E3D-890F-1E277E93BD47}" destId="{A0469CA8-C705-4BEE-8DFE-7320B34C4285}" srcOrd="0" destOrd="0" presId="urn:microsoft.com/office/officeart/2005/8/layout/cycle2"/>
    <dgm:cxn modelId="{13B6F011-843A-4EE8-A5EF-2632A07671A8}" type="presOf" srcId="{02A57B70-7728-45AE-A552-40F8B72C31A2}" destId="{3F3E8D13-0BA8-4F60-9A5D-F076A4A721A4}" srcOrd="1" destOrd="0" presId="urn:microsoft.com/office/officeart/2005/8/layout/cycle2"/>
    <dgm:cxn modelId="{102C47A6-BA38-4AB5-B184-5C4558EE4F3E}" srcId="{1BD4E219-52E5-4F71-A88E-DC4EEA1EB5D8}" destId="{00E29B1B-355D-453B-BC85-277F32775824}" srcOrd="0" destOrd="0" parTransId="{746D9776-1F56-49D1-A5C0-D2DF0B1E3ACA}" sibTransId="{DE7DD98D-6BDD-4B5E-8808-CEAA707B1502}"/>
    <dgm:cxn modelId="{51A4DB20-4753-4877-A5E5-555BBC334E46}" srcId="{1BD4E219-52E5-4F71-A88E-DC4EEA1EB5D8}" destId="{8A59D874-CFA0-4278-826B-07D4E112744A}" srcOrd="3" destOrd="0" parTransId="{44DC6F14-C36C-4911-B8E2-19885D4E4188}" sibTransId="{170A981C-2329-42EC-8BAA-47CC54D873FF}"/>
    <dgm:cxn modelId="{D4FEE560-1D66-4B9B-AEB0-D803694EF199}" type="presOf" srcId="{170A981C-2329-42EC-8BAA-47CC54D873FF}" destId="{9182F932-173C-446C-8CA2-0D7F994B6E89}" srcOrd="1" destOrd="0" presId="urn:microsoft.com/office/officeart/2005/8/layout/cycle2"/>
    <dgm:cxn modelId="{9DA8138E-AF88-4738-B9B1-4504AFE099B4}" srcId="{1BD4E219-52E5-4F71-A88E-DC4EEA1EB5D8}" destId="{FA5AEA96-5B67-4F13-B4A8-4BA441D1BEAD}" srcOrd="2" destOrd="0" parTransId="{6292D813-B7B2-4FB7-AAB1-DCA9F1AEF50B}" sibTransId="{02A57B70-7728-45AE-A552-40F8B72C31A2}"/>
    <dgm:cxn modelId="{B008A519-44B3-4EF6-92C2-29591A1B02AF}" type="presOf" srcId="{1BD4E219-52E5-4F71-A88E-DC4EEA1EB5D8}" destId="{EE41102C-1B96-4E36-9ECF-6609EFE1BE73}" srcOrd="0" destOrd="0" presId="urn:microsoft.com/office/officeart/2005/8/layout/cycle2"/>
    <dgm:cxn modelId="{3AEA0408-42E9-4587-93FC-5FBD73696818}" type="presOf" srcId="{02A57B70-7728-45AE-A552-40F8B72C31A2}" destId="{893152A7-4A3F-4284-AC60-877EEA7F4FA0}" srcOrd="0" destOrd="0" presId="urn:microsoft.com/office/officeart/2005/8/layout/cycle2"/>
    <dgm:cxn modelId="{E8196ACC-CF6D-458D-A6B1-BA2F3C9DAAD9}" srcId="{1BD4E219-52E5-4F71-A88E-DC4EEA1EB5D8}" destId="{09214489-2AD5-4E3D-890F-1E277E93BD47}" srcOrd="1" destOrd="0" parTransId="{5E3914CF-BC2B-42CE-96C2-772106686A36}" sibTransId="{19024088-9C53-4BA0-A60E-22C787BACE3D}"/>
    <dgm:cxn modelId="{3D4458A3-5417-461E-A8B8-CC0D7C769121}" type="presParOf" srcId="{EE41102C-1B96-4E36-9ECF-6609EFE1BE73}" destId="{0923C98A-46F6-4165-9F6F-AB1D26ABB680}" srcOrd="0" destOrd="0" presId="urn:microsoft.com/office/officeart/2005/8/layout/cycle2"/>
    <dgm:cxn modelId="{E1FB05D0-B6D1-4F73-8EDD-4DBA74CEFB3D}" type="presParOf" srcId="{EE41102C-1B96-4E36-9ECF-6609EFE1BE73}" destId="{278ACBFE-4297-46AA-AFBC-2CEFBBA0FB29}" srcOrd="1" destOrd="0" presId="urn:microsoft.com/office/officeart/2005/8/layout/cycle2"/>
    <dgm:cxn modelId="{F4FA1B65-A382-41D5-87AE-5BFC6A535350}" type="presParOf" srcId="{278ACBFE-4297-46AA-AFBC-2CEFBBA0FB29}" destId="{48CE4EEE-95FB-4249-A148-6DD2DFEC8E4F}" srcOrd="0" destOrd="0" presId="urn:microsoft.com/office/officeart/2005/8/layout/cycle2"/>
    <dgm:cxn modelId="{2992DC5D-6287-439C-86AF-80881C32FB90}" type="presParOf" srcId="{EE41102C-1B96-4E36-9ECF-6609EFE1BE73}" destId="{A0469CA8-C705-4BEE-8DFE-7320B34C4285}" srcOrd="2" destOrd="0" presId="urn:microsoft.com/office/officeart/2005/8/layout/cycle2"/>
    <dgm:cxn modelId="{92CA6B97-BEF6-4613-B080-B02ADBF250DF}" type="presParOf" srcId="{EE41102C-1B96-4E36-9ECF-6609EFE1BE73}" destId="{4043C033-64A2-48FE-8C5F-069BC8F8E959}" srcOrd="3" destOrd="0" presId="urn:microsoft.com/office/officeart/2005/8/layout/cycle2"/>
    <dgm:cxn modelId="{C65B85DA-D947-4B5E-BAFD-EFCDB24583FD}" type="presParOf" srcId="{4043C033-64A2-48FE-8C5F-069BC8F8E959}" destId="{4BB12C4C-D33B-4446-882C-2703C77E5D89}" srcOrd="0" destOrd="0" presId="urn:microsoft.com/office/officeart/2005/8/layout/cycle2"/>
    <dgm:cxn modelId="{E4AB4771-C02F-49D8-BD66-5A0005FC75C5}" type="presParOf" srcId="{EE41102C-1B96-4E36-9ECF-6609EFE1BE73}" destId="{F22AC81A-D5EC-4960-B39D-EDBDB294239D}" srcOrd="4" destOrd="0" presId="urn:microsoft.com/office/officeart/2005/8/layout/cycle2"/>
    <dgm:cxn modelId="{8C5DB386-C5FA-41B7-A6DB-5C42369A65FC}" type="presParOf" srcId="{EE41102C-1B96-4E36-9ECF-6609EFE1BE73}" destId="{893152A7-4A3F-4284-AC60-877EEA7F4FA0}" srcOrd="5" destOrd="0" presId="urn:microsoft.com/office/officeart/2005/8/layout/cycle2"/>
    <dgm:cxn modelId="{933C9201-1332-4D60-A776-64CF7C1467D6}" type="presParOf" srcId="{893152A7-4A3F-4284-AC60-877EEA7F4FA0}" destId="{3F3E8D13-0BA8-4F60-9A5D-F076A4A721A4}" srcOrd="0" destOrd="0" presId="urn:microsoft.com/office/officeart/2005/8/layout/cycle2"/>
    <dgm:cxn modelId="{D5322DB9-CA2C-47E3-9953-042F8E678FFE}" type="presParOf" srcId="{EE41102C-1B96-4E36-9ECF-6609EFE1BE73}" destId="{B8B1CA65-411A-4EEB-9C12-F6D41F65602F}" srcOrd="6" destOrd="0" presId="urn:microsoft.com/office/officeart/2005/8/layout/cycle2"/>
    <dgm:cxn modelId="{7538ADBD-F86E-462F-93B5-8B080CC8AFC8}" type="presParOf" srcId="{EE41102C-1B96-4E36-9ECF-6609EFE1BE73}" destId="{7834F8D1-A594-4603-915D-D44E0523A41B}" srcOrd="7" destOrd="0" presId="urn:microsoft.com/office/officeart/2005/8/layout/cycle2"/>
    <dgm:cxn modelId="{9FC9E369-484D-4622-ACB5-FBF8643902CB}" type="presParOf" srcId="{7834F8D1-A594-4603-915D-D44E0523A41B}" destId="{9182F932-173C-446C-8CA2-0D7F994B6E89}" srcOrd="0" destOrd="0" presId="urn:microsoft.com/office/officeart/2005/8/layout/cycle2"/>
    <dgm:cxn modelId="{BEE751D9-741D-4CB1-92DF-55491435B970}" type="presParOf" srcId="{EE41102C-1B96-4E36-9ECF-6609EFE1BE73}" destId="{A224AAF0-D935-4807-9564-863FAD807014}" srcOrd="8" destOrd="0" presId="urn:microsoft.com/office/officeart/2005/8/layout/cycle2"/>
    <dgm:cxn modelId="{B2EB2BA4-D8C2-43D2-A1B3-16F4E0EA8582}" type="presParOf" srcId="{EE41102C-1B96-4E36-9ECF-6609EFE1BE73}" destId="{6D3C241A-8F2E-4545-90E9-AACB83E59D74}" srcOrd="9" destOrd="0" presId="urn:microsoft.com/office/officeart/2005/8/layout/cycle2"/>
    <dgm:cxn modelId="{9F04290C-9BEA-43A6-9E40-FAFFD9C9E73C}" type="presParOf" srcId="{6D3C241A-8F2E-4545-90E9-AACB83E59D74}" destId="{541F4D25-AC72-4151-ADB0-99ABFB9487D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295FE1-65A0-4187-A712-A62C074757E8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4196F08-F860-458A-8E5C-D0F99589282D}">
      <dgm:prSet phldrT="[Text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новая модель, широкий охват внедрения, срочные сроки внедрения</a:t>
          </a:r>
          <a:endParaRPr lang="en-US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EB26798-6D78-41CD-8D01-55C01E820587}" type="parTrans" cxnId="{33610708-043D-4AC9-A4D1-659907BFEBC0}">
      <dgm:prSet/>
      <dgm:spPr/>
      <dgm:t>
        <a:bodyPr/>
        <a:lstStyle/>
        <a:p>
          <a:endParaRPr lang="en-US"/>
        </a:p>
      </dgm:t>
    </dgm:pt>
    <dgm:pt modelId="{7F57EFDD-6CD2-4C5C-91B7-B69961D92FBE}" type="sibTrans" cxnId="{33610708-043D-4AC9-A4D1-659907BFEBC0}">
      <dgm:prSet/>
      <dgm:spPr/>
      <dgm:t>
        <a:bodyPr/>
        <a:lstStyle/>
        <a:p>
          <a:endParaRPr lang="en-US"/>
        </a:p>
      </dgm:t>
    </dgm:pt>
    <dgm:pt modelId="{EF686AF6-B508-42EE-B615-717C2264CFAE}">
      <dgm:prSet phldrT="[Text]" custT="1"/>
      <dgm:spPr/>
      <dgm:t>
        <a:bodyPr/>
        <a:lstStyle/>
        <a:p>
          <a:pPr algn="just"/>
          <a:r>
            <a:rPr lang="ru-RU" sz="14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Материальная, техническая и ИТ инфраструктура ограничены</a:t>
          </a:r>
          <a:endParaRPr lang="en-US" sz="14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904D64-5B92-49DB-9C8E-2ADB4FC62255}" type="parTrans" cxnId="{C2379806-6345-46C1-9EAB-26A198AF0775}">
      <dgm:prSet/>
      <dgm:spPr/>
      <dgm:t>
        <a:bodyPr/>
        <a:lstStyle/>
        <a:p>
          <a:endParaRPr lang="en-US"/>
        </a:p>
      </dgm:t>
    </dgm:pt>
    <dgm:pt modelId="{569453FB-DBBC-4009-A32E-1DAB5DB29E2B}" type="sibTrans" cxnId="{C2379806-6345-46C1-9EAB-26A198AF0775}">
      <dgm:prSet/>
      <dgm:spPr/>
      <dgm:t>
        <a:bodyPr/>
        <a:lstStyle/>
        <a:p>
          <a:endParaRPr lang="en-US"/>
        </a:p>
      </dgm:t>
    </dgm:pt>
    <dgm:pt modelId="{4E5B6DDF-AAAF-4B1A-B8BE-575BCA5F6198}">
      <dgm:prSet phldrT="[Text]" custT="1"/>
      <dgm:spPr/>
      <dgm:t>
        <a:bodyPr/>
        <a:lstStyle/>
        <a:p>
          <a:r>
            <a:rPr lang="ru-RU" sz="1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трудности</a:t>
          </a:r>
          <a:endParaRPr lang="en-US" sz="1800" b="1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497D9C5-402A-470A-84DA-4ED52ACA4522}" type="parTrans" cxnId="{396FF2D8-DD7F-4A0B-847E-8E35E83D2CA0}">
      <dgm:prSet/>
      <dgm:spPr/>
      <dgm:t>
        <a:bodyPr/>
        <a:lstStyle/>
        <a:p>
          <a:endParaRPr lang="en-US"/>
        </a:p>
      </dgm:t>
    </dgm:pt>
    <dgm:pt modelId="{D12C0AFA-E606-41EA-9983-2E4B569B6AD7}" type="sibTrans" cxnId="{396FF2D8-DD7F-4A0B-847E-8E35E83D2CA0}">
      <dgm:prSet/>
      <dgm:spPr/>
      <dgm:t>
        <a:bodyPr/>
        <a:lstStyle/>
        <a:p>
          <a:endParaRPr lang="en-US"/>
        </a:p>
      </dgm:t>
    </dgm:pt>
    <dgm:pt modelId="{2C769FAD-1ED7-4737-BDAB-F8C9B6579D5D}">
      <dgm:prSet phldrT="[Text]" custT="1"/>
      <dgm:spPr/>
      <dgm:t>
        <a:bodyPr/>
        <a:lstStyle/>
        <a:p>
          <a:pPr algn="just"/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Многие горные провинции еще не сбалансировали свои бюджеты для ремонта штаб-квартиры, закупки оборудования и покрытия расходов на проживание кадров в новых подразделениях, в то время как поддержка со стороны центрального правительства все еще направляется и распределяется.</a:t>
          </a:r>
          <a:endParaRPr lang="en-US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50BE92B-5A91-4B89-8456-02BD1F23CA0D}" type="parTrans" cxnId="{E6F3DA91-BEB7-45CE-A47F-C12A518DB8BF}">
      <dgm:prSet/>
      <dgm:spPr/>
      <dgm:t>
        <a:bodyPr/>
        <a:lstStyle/>
        <a:p>
          <a:endParaRPr lang="en-US"/>
        </a:p>
      </dgm:t>
    </dgm:pt>
    <dgm:pt modelId="{5D23EAC7-7DE8-4161-808B-801CECDFE12B}" type="sibTrans" cxnId="{E6F3DA91-BEB7-45CE-A47F-C12A518DB8BF}">
      <dgm:prSet/>
      <dgm:spPr/>
      <dgm:t>
        <a:bodyPr/>
        <a:lstStyle/>
        <a:p>
          <a:endParaRPr lang="en-US"/>
        </a:p>
      </dgm:t>
    </dgm:pt>
    <dgm:pt modelId="{BE891C98-5EC3-465B-BAB8-FA83201D1BA8}">
      <dgm:prSet phldrT="[Text]" custT="1"/>
      <dgm:spPr/>
      <dgm:t>
        <a:bodyPr/>
        <a:lstStyle/>
        <a:p>
          <a:pPr algn="just"/>
          <a:r>
            <a: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 многих отдаленных коммунах ИТ-инфраструктура еще не синхронизирована, операционное ПО еще не подключено должным образом, линии электропередачи слабы, а оборудования не хватает, что препятствует цифровизации.</a:t>
          </a:r>
          <a:endParaRPr lang="en-US" sz="16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8805F58-FF4C-406B-BF8B-01C0D3100E8C}" type="sibTrans" cxnId="{54A282CD-EFC8-4C6F-B701-04405535AD52}">
      <dgm:prSet/>
      <dgm:spPr/>
      <dgm:t>
        <a:bodyPr/>
        <a:lstStyle/>
        <a:p>
          <a:endParaRPr lang="en-US"/>
        </a:p>
      </dgm:t>
    </dgm:pt>
    <dgm:pt modelId="{CCEEB2F2-1D50-4708-BBEC-026B3818052E}" type="parTrans" cxnId="{54A282CD-EFC8-4C6F-B701-04405535AD52}">
      <dgm:prSet/>
      <dgm:spPr/>
      <dgm:t>
        <a:bodyPr/>
        <a:lstStyle/>
        <a:p>
          <a:endParaRPr lang="en-US"/>
        </a:p>
      </dgm:t>
    </dgm:pt>
    <dgm:pt modelId="{940F6921-437A-4485-8730-0399BAE386F7}">
      <dgm:prSet phldrT="[Text]" custT="1"/>
      <dgm:spPr/>
      <dgm:t>
        <a:bodyPr/>
        <a:lstStyle/>
        <a:p>
          <a:pPr algn="just"/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Время подготовки, тестирования и официальных операций короткое, объем работы большой, территория обширная, а юридические документы должны постоянно корректироваться «по мере их написания, по мере их совершенствования», поэтому задержки и несоответствия неизбежны.</a:t>
          </a:r>
          <a:endParaRPr lang="en-US" sz="160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gm:t>
    </dgm:pt>
    <dgm:pt modelId="{4E3E2417-5968-4DF4-9D4E-36A4C0775D62}" type="sibTrans" cxnId="{AC197264-FEBB-4A71-AEF9-FBD3B804E22F}">
      <dgm:prSet/>
      <dgm:spPr/>
      <dgm:t>
        <a:bodyPr/>
        <a:lstStyle/>
        <a:p>
          <a:endParaRPr lang="en-US"/>
        </a:p>
      </dgm:t>
    </dgm:pt>
    <dgm:pt modelId="{756B1BF2-9EEC-4F97-B90C-A6DC6F7EAD5F}" type="parTrans" cxnId="{AC197264-FEBB-4A71-AEF9-FBD3B804E22F}">
      <dgm:prSet/>
      <dgm:spPr/>
      <dgm:t>
        <a:bodyPr/>
        <a:lstStyle/>
        <a:p>
          <a:endParaRPr lang="en-US"/>
        </a:p>
      </dgm:t>
    </dgm:pt>
    <dgm:pt modelId="{0855B6A2-BFF3-4ECD-9478-37F367A66973}" type="pres">
      <dgm:prSet presAssocID="{D8295FE1-65A0-4187-A712-A62C074757E8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A804DDD-4AA1-4ED1-9283-17FFE2DF544D}" type="pres">
      <dgm:prSet presAssocID="{D8295FE1-65A0-4187-A712-A62C074757E8}" presName="cycle" presStyleCnt="0"/>
      <dgm:spPr/>
    </dgm:pt>
    <dgm:pt modelId="{A6843E95-A85C-4C9D-A8E3-A9787E5F4984}" type="pres">
      <dgm:prSet presAssocID="{D8295FE1-65A0-4187-A712-A62C074757E8}" presName="centerShape" presStyleCnt="0"/>
      <dgm:spPr/>
    </dgm:pt>
    <dgm:pt modelId="{2C0609B8-4398-44EB-9B89-520A86BAFF08}" type="pres">
      <dgm:prSet presAssocID="{D8295FE1-65A0-4187-A712-A62C074757E8}" presName="connSite" presStyleLbl="node1" presStyleIdx="0" presStyleCnt="4"/>
      <dgm:spPr/>
    </dgm:pt>
    <dgm:pt modelId="{EE0AF512-92C2-493F-9849-90D92991F2D5}" type="pres">
      <dgm:prSet presAssocID="{D8295FE1-65A0-4187-A712-A62C074757E8}" presName="visible" presStyleLbl="node1" presStyleIdx="0" presStyleCnt="4" custLinFactNeighborX="-2063" custLinFactNeighborY="0"/>
      <dgm:spPr/>
    </dgm:pt>
    <dgm:pt modelId="{C76A5C7C-2003-4F72-969D-13FD9E4BB1C4}" type="pres">
      <dgm:prSet presAssocID="{9EB26798-6D78-41CD-8D01-55C01E820587}" presName="Name25" presStyleLbl="parChTrans1D1" presStyleIdx="0" presStyleCnt="3"/>
      <dgm:spPr/>
      <dgm:t>
        <a:bodyPr/>
        <a:lstStyle/>
        <a:p>
          <a:endParaRPr lang="en-US"/>
        </a:p>
      </dgm:t>
    </dgm:pt>
    <dgm:pt modelId="{C22ED8C2-CD3F-450F-9D4A-C8C9B5713712}" type="pres">
      <dgm:prSet presAssocID="{54196F08-F860-458A-8E5C-D0F99589282D}" presName="node" presStyleCnt="0"/>
      <dgm:spPr/>
    </dgm:pt>
    <dgm:pt modelId="{00459752-5486-4F56-80E4-5BD44D1C5EEF}" type="pres">
      <dgm:prSet presAssocID="{54196F08-F860-458A-8E5C-D0F99589282D}" presName="parentNode" presStyleLbl="node1" presStyleIdx="1" presStyleCnt="4" custScaleX="108742" custScaleY="97730" custLinFactNeighborX="14333" custLinFactNeighborY="-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D599E9-7646-4A5D-A3B7-DAC97A5FE683}" type="pres">
      <dgm:prSet presAssocID="{54196F08-F860-458A-8E5C-D0F99589282D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3E99F48-9CD3-4661-89C8-C7B7A10DB4EB}" type="pres">
      <dgm:prSet presAssocID="{63904D64-5B92-49DB-9C8E-2ADB4FC62255}" presName="Name25" presStyleLbl="parChTrans1D1" presStyleIdx="1" presStyleCnt="3"/>
      <dgm:spPr/>
      <dgm:t>
        <a:bodyPr/>
        <a:lstStyle/>
        <a:p>
          <a:endParaRPr lang="en-US"/>
        </a:p>
      </dgm:t>
    </dgm:pt>
    <dgm:pt modelId="{EFE881BE-19DF-496D-8C39-FC96520CB1AC}" type="pres">
      <dgm:prSet presAssocID="{EF686AF6-B508-42EE-B615-717C2264CFAE}" presName="node" presStyleCnt="0"/>
      <dgm:spPr/>
    </dgm:pt>
    <dgm:pt modelId="{A44A70A9-79B4-4145-A30F-E7582965096A}" type="pres">
      <dgm:prSet presAssocID="{EF686AF6-B508-42EE-B615-717C2264CFAE}" presName="parentNode" presStyleLbl="node1" presStyleIdx="2" presStyleCnt="4" custScaleX="108726" custScaleY="107048" custLinFactNeighborX="36733" custLinFactNeighborY="287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B5D6E20-84DD-46AD-8561-2BB2472709EC}" type="pres">
      <dgm:prSet presAssocID="{EF686AF6-B508-42EE-B615-717C2264CFAE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B160DCA-0FB5-482D-84B0-E198B529D608}" type="pres">
      <dgm:prSet presAssocID="{0497D9C5-402A-470A-84DA-4ED52ACA452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CC998E91-8F51-4B0E-A70A-75F9F94EA532}" type="pres">
      <dgm:prSet presAssocID="{4E5B6DDF-AAAF-4B1A-B8BE-575BCA5F6198}" presName="node" presStyleCnt="0"/>
      <dgm:spPr/>
    </dgm:pt>
    <dgm:pt modelId="{ECE8EA15-6832-4FAE-AA80-12257882309C}" type="pres">
      <dgm:prSet presAssocID="{4E5B6DDF-AAAF-4B1A-B8BE-575BCA5F6198}" presName="parentNode" presStyleLbl="node1" presStyleIdx="3" presStyleCnt="4" custScaleX="111471" custScaleY="95127" custLinFactNeighborY="468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309AE67-3F19-404D-9D61-6765920344B4}" type="pres">
      <dgm:prSet presAssocID="{4E5B6DDF-AAAF-4B1A-B8BE-575BCA5F6198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C4CBFD2-7956-41B6-B3D6-26510F327CCE}" type="presOf" srcId="{0497D9C5-402A-470A-84DA-4ED52ACA4522}" destId="{5B160DCA-0FB5-482D-84B0-E198B529D608}" srcOrd="0" destOrd="0" presId="urn:microsoft.com/office/officeart/2005/8/layout/radial2"/>
    <dgm:cxn modelId="{284913C4-528C-4E22-BC93-A5C122CEAF6C}" type="presOf" srcId="{9EB26798-6D78-41CD-8D01-55C01E820587}" destId="{C76A5C7C-2003-4F72-969D-13FD9E4BB1C4}" srcOrd="0" destOrd="0" presId="urn:microsoft.com/office/officeart/2005/8/layout/radial2"/>
    <dgm:cxn modelId="{E6F3DA91-BEB7-45CE-A47F-C12A518DB8BF}" srcId="{4E5B6DDF-AAAF-4B1A-B8BE-575BCA5F6198}" destId="{2C769FAD-1ED7-4737-BDAB-F8C9B6579D5D}" srcOrd="0" destOrd="0" parTransId="{A50BE92B-5A91-4B89-8456-02BD1F23CA0D}" sibTransId="{5D23EAC7-7DE8-4161-808B-801CECDFE12B}"/>
    <dgm:cxn modelId="{3BE9C8C9-8004-494B-A02D-8B2E2DC54830}" type="presOf" srcId="{BE891C98-5EC3-465B-BAB8-FA83201D1BA8}" destId="{EB5D6E20-84DD-46AD-8561-2BB2472709EC}" srcOrd="0" destOrd="0" presId="urn:microsoft.com/office/officeart/2005/8/layout/radial2"/>
    <dgm:cxn modelId="{C2379806-6345-46C1-9EAB-26A198AF0775}" srcId="{D8295FE1-65A0-4187-A712-A62C074757E8}" destId="{EF686AF6-B508-42EE-B615-717C2264CFAE}" srcOrd="1" destOrd="0" parTransId="{63904D64-5B92-49DB-9C8E-2ADB4FC62255}" sibTransId="{569453FB-DBBC-4009-A32E-1DAB5DB29E2B}"/>
    <dgm:cxn modelId="{10B38A7C-D64B-44C9-83D5-A63E617B2AE7}" type="presOf" srcId="{54196F08-F860-458A-8E5C-D0F99589282D}" destId="{00459752-5486-4F56-80E4-5BD44D1C5EEF}" srcOrd="0" destOrd="0" presId="urn:microsoft.com/office/officeart/2005/8/layout/radial2"/>
    <dgm:cxn modelId="{54A282CD-EFC8-4C6F-B701-04405535AD52}" srcId="{EF686AF6-B508-42EE-B615-717C2264CFAE}" destId="{BE891C98-5EC3-465B-BAB8-FA83201D1BA8}" srcOrd="0" destOrd="0" parTransId="{CCEEB2F2-1D50-4708-BBEC-026B3818052E}" sibTransId="{78805F58-FF4C-406B-BF8B-01C0D3100E8C}"/>
    <dgm:cxn modelId="{99028D2D-C7D0-48B6-9019-B57E9F664077}" type="presOf" srcId="{EF686AF6-B508-42EE-B615-717C2264CFAE}" destId="{A44A70A9-79B4-4145-A30F-E7582965096A}" srcOrd="0" destOrd="0" presId="urn:microsoft.com/office/officeart/2005/8/layout/radial2"/>
    <dgm:cxn modelId="{190E936B-6B93-405F-9282-8B087CA7B113}" type="presOf" srcId="{2C769FAD-1ED7-4737-BDAB-F8C9B6579D5D}" destId="{1309AE67-3F19-404D-9D61-6765920344B4}" srcOrd="0" destOrd="0" presId="urn:microsoft.com/office/officeart/2005/8/layout/radial2"/>
    <dgm:cxn modelId="{1FCA81E4-DE3E-419A-BA80-A4875EC82E33}" type="presOf" srcId="{4E5B6DDF-AAAF-4B1A-B8BE-575BCA5F6198}" destId="{ECE8EA15-6832-4FAE-AA80-12257882309C}" srcOrd="0" destOrd="0" presId="urn:microsoft.com/office/officeart/2005/8/layout/radial2"/>
    <dgm:cxn modelId="{AC197264-FEBB-4A71-AEF9-FBD3B804E22F}" srcId="{54196F08-F860-458A-8E5C-D0F99589282D}" destId="{940F6921-437A-4485-8730-0399BAE386F7}" srcOrd="0" destOrd="0" parTransId="{756B1BF2-9EEC-4F97-B90C-A6DC6F7EAD5F}" sibTransId="{4E3E2417-5968-4DF4-9D4E-36A4C0775D62}"/>
    <dgm:cxn modelId="{33610708-043D-4AC9-A4D1-659907BFEBC0}" srcId="{D8295FE1-65A0-4187-A712-A62C074757E8}" destId="{54196F08-F860-458A-8E5C-D0F99589282D}" srcOrd="0" destOrd="0" parTransId="{9EB26798-6D78-41CD-8D01-55C01E820587}" sibTransId="{7F57EFDD-6CD2-4C5C-91B7-B69961D92FBE}"/>
    <dgm:cxn modelId="{396FF2D8-DD7F-4A0B-847E-8E35E83D2CA0}" srcId="{D8295FE1-65A0-4187-A712-A62C074757E8}" destId="{4E5B6DDF-AAAF-4B1A-B8BE-575BCA5F6198}" srcOrd="2" destOrd="0" parTransId="{0497D9C5-402A-470A-84DA-4ED52ACA4522}" sibTransId="{D12C0AFA-E606-41EA-9983-2E4B569B6AD7}"/>
    <dgm:cxn modelId="{1AA717B2-A95F-4461-BAAE-B2A6EA41B7E7}" type="presOf" srcId="{D8295FE1-65A0-4187-A712-A62C074757E8}" destId="{0855B6A2-BFF3-4ECD-9478-37F367A66973}" srcOrd="0" destOrd="0" presId="urn:microsoft.com/office/officeart/2005/8/layout/radial2"/>
    <dgm:cxn modelId="{79A1CACE-A410-4841-9E86-39FDD5A448B3}" type="presOf" srcId="{63904D64-5B92-49DB-9C8E-2ADB4FC62255}" destId="{E3E99F48-9CD3-4661-89C8-C7B7A10DB4EB}" srcOrd="0" destOrd="0" presId="urn:microsoft.com/office/officeart/2005/8/layout/radial2"/>
    <dgm:cxn modelId="{B7F295E7-9CC3-4AAC-AB11-16D4A0922CA5}" type="presOf" srcId="{940F6921-437A-4485-8730-0399BAE386F7}" destId="{FAD599E9-7646-4A5D-A3B7-DAC97A5FE683}" srcOrd="0" destOrd="0" presId="urn:microsoft.com/office/officeart/2005/8/layout/radial2"/>
    <dgm:cxn modelId="{DF9B3453-0079-410E-83DE-90E86AC75ED6}" type="presParOf" srcId="{0855B6A2-BFF3-4ECD-9478-37F367A66973}" destId="{BA804DDD-4AA1-4ED1-9283-17FFE2DF544D}" srcOrd="0" destOrd="0" presId="urn:microsoft.com/office/officeart/2005/8/layout/radial2"/>
    <dgm:cxn modelId="{6B2FB991-0AA7-4053-936E-A9E187229DD4}" type="presParOf" srcId="{BA804DDD-4AA1-4ED1-9283-17FFE2DF544D}" destId="{A6843E95-A85C-4C9D-A8E3-A9787E5F4984}" srcOrd="0" destOrd="0" presId="urn:microsoft.com/office/officeart/2005/8/layout/radial2"/>
    <dgm:cxn modelId="{431F293D-1126-49FD-AF1B-CAFBA7AC5E6F}" type="presParOf" srcId="{A6843E95-A85C-4C9D-A8E3-A9787E5F4984}" destId="{2C0609B8-4398-44EB-9B89-520A86BAFF08}" srcOrd="0" destOrd="0" presId="urn:microsoft.com/office/officeart/2005/8/layout/radial2"/>
    <dgm:cxn modelId="{E4B10137-2B36-45B3-BAF5-770673FD7936}" type="presParOf" srcId="{A6843E95-A85C-4C9D-A8E3-A9787E5F4984}" destId="{EE0AF512-92C2-493F-9849-90D92991F2D5}" srcOrd="1" destOrd="0" presId="urn:microsoft.com/office/officeart/2005/8/layout/radial2"/>
    <dgm:cxn modelId="{E4CD1959-9F91-4B90-9B8B-6A9A979798B6}" type="presParOf" srcId="{BA804DDD-4AA1-4ED1-9283-17FFE2DF544D}" destId="{C76A5C7C-2003-4F72-969D-13FD9E4BB1C4}" srcOrd="1" destOrd="0" presId="urn:microsoft.com/office/officeart/2005/8/layout/radial2"/>
    <dgm:cxn modelId="{04F6BD4D-DA71-40A2-A596-D86444214825}" type="presParOf" srcId="{BA804DDD-4AA1-4ED1-9283-17FFE2DF544D}" destId="{C22ED8C2-CD3F-450F-9D4A-C8C9B5713712}" srcOrd="2" destOrd="0" presId="urn:microsoft.com/office/officeart/2005/8/layout/radial2"/>
    <dgm:cxn modelId="{38016DBF-3CB5-4DB7-A11C-F6995E4B0AE9}" type="presParOf" srcId="{C22ED8C2-CD3F-450F-9D4A-C8C9B5713712}" destId="{00459752-5486-4F56-80E4-5BD44D1C5EEF}" srcOrd="0" destOrd="0" presId="urn:microsoft.com/office/officeart/2005/8/layout/radial2"/>
    <dgm:cxn modelId="{76AD2B0D-9AFA-4F28-8E9B-921581CCD10A}" type="presParOf" srcId="{C22ED8C2-CD3F-450F-9D4A-C8C9B5713712}" destId="{FAD599E9-7646-4A5D-A3B7-DAC97A5FE683}" srcOrd="1" destOrd="0" presId="urn:microsoft.com/office/officeart/2005/8/layout/radial2"/>
    <dgm:cxn modelId="{EBC3ECFE-AB94-48D6-A57D-ABCE769DB6EB}" type="presParOf" srcId="{BA804DDD-4AA1-4ED1-9283-17FFE2DF544D}" destId="{E3E99F48-9CD3-4661-89C8-C7B7A10DB4EB}" srcOrd="3" destOrd="0" presId="urn:microsoft.com/office/officeart/2005/8/layout/radial2"/>
    <dgm:cxn modelId="{8EEB0234-613E-4575-BFD1-2B1EB5727467}" type="presParOf" srcId="{BA804DDD-4AA1-4ED1-9283-17FFE2DF544D}" destId="{EFE881BE-19DF-496D-8C39-FC96520CB1AC}" srcOrd="4" destOrd="0" presId="urn:microsoft.com/office/officeart/2005/8/layout/radial2"/>
    <dgm:cxn modelId="{C7EB4787-97F0-4A65-BCDA-D18E0CCC996D}" type="presParOf" srcId="{EFE881BE-19DF-496D-8C39-FC96520CB1AC}" destId="{A44A70A9-79B4-4145-A30F-E7582965096A}" srcOrd="0" destOrd="0" presId="urn:microsoft.com/office/officeart/2005/8/layout/radial2"/>
    <dgm:cxn modelId="{06386315-0DCB-4CE2-96BD-3712819A9D98}" type="presParOf" srcId="{EFE881BE-19DF-496D-8C39-FC96520CB1AC}" destId="{EB5D6E20-84DD-46AD-8561-2BB2472709EC}" srcOrd="1" destOrd="0" presId="urn:microsoft.com/office/officeart/2005/8/layout/radial2"/>
    <dgm:cxn modelId="{E8B93039-D6C9-4763-B4A7-457166EF676E}" type="presParOf" srcId="{BA804DDD-4AA1-4ED1-9283-17FFE2DF544D}" destId="{5B160DCA-0FB5-482D-84B0-E198B529D608}" srcOrd="5" destOrd="0" presId="urn:microsoft.com/office/officeart/2005/8/layout/radial2"/>
    <dgm:cxn modelId="{102C26D4-5C9F-4466-8C96-699F605018AE}" type="presParOf" srcId="{BA804DDD-4AA1-4ED1-9283-17FFE2DF544D}" destId="{CC998E91-8F51-4B0E-A70A-75F9F94EA532}" srcOrd="6" destOrd="0" presId="urn:microsoft.com/office/officeart/2005/8/layout/radial2"/>
    <dgm:cxn modelId="{8C31C32E-D953-4E10-8205-9813507051B8}" type="presParOf" srcId="{CC998E91-8F51-4B0E-A70A-75F9F94EA532}" destId="{ECE8EA15-6832-4FAE-AA80-12257882309C}" srcOrd="0" destOrd="0" presId="urn:microsoft.com/office/officeart/2005/8/layout/radial2"/>
    <dgm:cxn modelId="{560A4937-B4E2-4F0A-93EB-3CB3BC57E289}" type="presParOf" srcId="{CC998E91-8F51-4B0E-A70A-75F9F94EA532}" destId="{1309AE67-3F19-404D-9D61-6765920344B4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D5E84E-6D63-4107-8D6D-C2D3B252438D}">
      <dsp:nvSpPr>
        <dsp:cNvPr id="0" name=""/>
        <dsp:cNvSpPr/>
      </dsp:nvSpPr>
      <dsp:spPr>
        <a:xfrm>
          <a:off x="3183855" y="0"/>
          <a:ext cx="1597339" cy="1038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Цифровая инфраструктура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3234539" y="50684"/>
        <a:ext cx="1495971" cy="936902"/>
      </dsp:txXfrm>
    </dsp:sp>
    <dsp:sp modelId="{4677A4D3-4E08-4FAF-B670-2C276788AFDD}">
      <dsp:nvSpPr>
        <dsp:cNvPr id="0" name=""/>
        <dsp:cNvSpPr/>
      </dsp:nvSpPr>
      <dsp:spPr>
        <a:xfrm>
          <a:off x="1889735" y="517924"/>
          <a:ext cx="4146644" cy="4146644"/>
        </a:xfrm>
        <a:custGeom>
          <a:avLst/>
          <a:gdLst/>
          <a:ahLst/>
          <a:cxnLst/>
          <a:rect l="0" t="0" r="0" b="0"/>
          <a:pathLst>
            <a:path>
              <a:moveTo>
                <a:pt x="2902221" y="172903"/>
              </a:moveTo>
              <a:arcTo wR="2073322" hR="2073322" stAng="17613913" swAng="193234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59F9E5-F16D-4894-AA3E-9C76622C66B8}">
      <dsp:nvSpPr>
        <dsp:cNvPr id="0" name=""/>
        <dsp:cNvSpPr/>
      </dsp:nvSpPr>
      <dsp:spPr>
        <a:xfrm>
          <a:off x="5138452" y="1434712"/>
          <a:ext cx="1597339" cy="1038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</a:rPr>
            <a:t>Цифровая компетенция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5189136" y="1485396"/>
        <a:ext cx="1495971" cy="936902"/>
      </dsp:txXfrm>
    </dsp:sp>
    <dsp:sp modelId="{FC8621DB-6B02-4C0E-BEFB-EC6E4F1E1895}">
      <dsp:nvSpPr>
        <dsp:cNvPr id="0" name=""/>
        <dsp:cNvSpPr/>
      </dsp:nvSpPr>
      <dsp:spPr>
        <a:xfrm>
          <a:off x="1891953" y="521217"/>
          <a:ext cx="4146644" cy="4146644"/>
        </a:xfrm>
        <a:custGeom>
          <a:avLst/>
          <a:gdLst/>
          <a:ahLst/>
          <a:cxnLst/>
          <a:rect l="0" t="0" r="0" b="0"/>
          <a:pathLst>
            <a:path>
              <a:moveTo>
                <a:pt x="4143813" y="1965013"/>
              </a:moveTo>
              <a:arcTo wR="2073322" hR="2073322" stAng="21420333" swAng="21953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0EC0C0-8192-4831-94CF-78D83C16DF7C}">
      <dsp:nvSpPr>
        <dsp:cNvPr id="0" name=""/>
        <dsp:cNvSpPr/>
      </dsp:nvSpPr>
      <dsp:spPr>
        <a:xfrm>
          <a:off x="4385273" y="3752756"/>
          <a:ext cx="1597339" cy="1038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Информационная безопасность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4435957" y="3803440"/>
        <a:ext cx="1495971" cy="936902"/>
      </dsp:txXfrm>
    </dsp:sp>
    <dsp:sp modelId="{F797BA94-4C39-4703-B828-D02FF2BC5DD4}">
      <dsp:nvSpPr>
        <dsp:cNvPr id="0" name=""/>
        <dsp:cNvSpPr/>
      </dsp:nvSpPr>
      <dsp:spPr>
        <a:xfrm>
          <a:off x="1891953" y="521217"/>
          <a:ext cx="4146644" cy="4146644"/>
        </a:xfrm>
        <a:custGeom>
          <a:avLst/>
          <a:gdLst/>
          <a:ahLst/>
          <a:cxnLst/>
          <a:rect l="0" t="0" r="0" b="0"/>
          <a:pathLst>
            <a:path>
              <a:moveTo>
                <a:pt x="2485091" y="4105343"/>
              </a:moveTo>
              <a:arcTo wR="2073322" hR="2073322" stAng="4712682" swAng="1374637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EC330A-AD79-47AF-AA55-752563E85254}">
      <dsp:nvSpPr>
        <dsp:cNvPr id="0" name=""/>
        <dsp:cNvSpPr/>
      </dsp:nvSpPr>
      <dsp:spPr>
        <a:xfrm>
          <a:off x="1947937" y="3752756"/>
          <a:ext cx="1597339" cy="1038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anose="02020603050405020304" pitchFamily="18" charset="0"/>
            </a:rPr>
            <a:t>Процесс цифровизации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998621" y="3803440"/>
        <a:ext cx="1495971" cy="936902"/>
      </dsp:txXfrm>
    </dsp:sp>
    <dsp:sp modelId="{74D4BA3B-38DB-4DE0-8EE6-871F12AC1583}">
      <dsp:nvSpPr>
        <dsp:cNvPr id="0" name=""/>
        <dsp:cNvSpPr/>
      </dsp:nvSpPr>
      <dsp:spPr>
        <a:xfrm>
          <a:off x="1891953" y="521217"/>
          <a:ext cx="4146644" cy="4146644"/>
        </a:xfrm>
        <a:custGeom>
          <a:avLst/>
          <a:gdLst/>
          <a:ahLst/>
          <a:cxnLst/>
          <a:rect l="0" t="0" r="0" b="0"/>
          <a:pathLst>
            <a:path>
              <a:moveTo>
                <a:pt x="346295" y="3220511"/>
              </a:moveTo>
              <a:arcTo wR="2073322" hR="2073322" stAng="8784338" swAng="2195329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D77DE1-5B16-421E-B5D6-C5BFA38CF12A}">
      <dsp:nvSpPr>
        <dsp:cNvPr id="0" name=""/>
        <dsp:cNvSpPr/>
      </dsp:nvSpPr>
      <dsp:spPr>
        <a:xfrm>
          <a:off x="1194758" y="1434712"/>
          <a:ext cx="1597339" cy="103827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b="1" kern="1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Взаимосвязь и обмен данными</a:t>
          </a:r>
          <a:endParaRPr lang="en-US" sz="1300" b="1" kern="1200" dirty="0">
            <a:solidFill>
              <a:schemeClr val="bg1"/>
            </a:solidFill>
          </a:endParaRPr>
        </a:p>
      </dsp:txBody>
      <dsp:txXfrm>
        <a:off x="1245442" y="1485396"/>
        <a:ext cx="1495971" cy="936902"/>
      </dsp:txXfrm>
    </dsp:sp>
    <dsp:sp modelId="{99332599-6635-4D8C-BFA9-32D918E65FF6}">
      <dsp:nvSpPr>
        <dsp:cNvPr id="0" name=""/>
        <dsp:cNvSpPr/>
      </dsp:nvSpPr>
      <dsp:spPr>
        <a:xfrm>
          <a:off x="1894111" y="518013"/>
          <a:ext cx="4146644" cy="4146644"/>
        </a:xfrm>
        <a:custGeom>
          <a:avLst/>
          <a:gdLst/>
          <a:ahLst/>
          <a:cxnLst/>
          <a:rect l="0" t="0" r="0" b="0"/>
          <a:pathLst>
            <a:path>
              <a:moveTo>
                <a:pt x="359369" y="906689"/>
              </a:moveTo>
              <a:arcTo wR="2073322" hR="2073322" stAng="12854512" swAng="1993106"/>
            </a:path>
          </a:pathLst>
        </a:custGeom>
        <a:noFill/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23C98A-46F6-4165-9F6F-AB1D26ABB680}">
      <dsp:nvSpPr>
        <dsp:cNvPr id="0" name=""/>
        <dsp:cNvSpPr/>
      </dsp:nvSpPr>
      <dsp:spPr>
        <a:xfrm>
          <a:off x="4726862" y="5215"/>
          <a:ext cx="2496747" cy="189105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 некоторых провинциях руководство и управление не являются по-настоящему радикальными и комплексными.</a:t>
          </a:r>
          <a:endParaRPr lang="en-US" sz="16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2502" y="282154"/>
        <a:ext cx="1765467" cy="1337181"/>
      </dsp:txXfrm>
    </dsp:sp>
    <dsp:sp modelId="{278ACBFE-4297-46AA-AFBC-2CEFBBA0FB29}">
      <dsp:nvSpPr>
        <dsp:cNvPr id="0" name=""/>
        <dsp:cNvSpPr/>
      </dsp:nvSpPr>
      <dsp:spPr>
        <a:xfrm rot="2277630">
          <a:off x="6915267" y="1477627"/>
          <a:ext cx="318128" cy="661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6925363" y="1580516"/>
        <a:ext cx="222690" cy="396725"/>
      </dsp:txXfrm>
    </dsp:sp>
    <dsp:sp modelId="{A0469CA8-C705-4BEE-8DFE-7320B34C4285}">
      <dsp:nvSpPr>
        <dsp:cNvPr id="0" name=""/>
        <dsp:cNvSpPr/>
      </dsp:nvSpPr>
      <dsp:spPr>
        <a:xfrm>
          <a:off x="6904089" y="1729979"/>
          <a:ext cx="2651029" cy="1959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оадаптируемость персонала по-прежнему неравномерны.</a:t>
          </a:r>
          <a:endParaRPr lang="en-US" sz="1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92323" y="2016888"/>
        <a:ext cx="1874561" cy="1385321"/>
      </dsp:txXfrm>
    </dsp:sp>
    <dsp:sp modelId="{4043C033-64A2-48FE-8C5F-069BC8F8E959}">
      <dsp:nvSpPr>
        <dsp:cNvPr id="0" name=""/>
        <dsp:cNvSpPr/>
      </dsp:nvSpPr>
      <dsp:spPr>
        <a:xfrm rot="6480000">
          <a:off x="7530786" y="3764306"/>
          <a:ext cx="497372" cy="661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7628447" y="3825593"/>
        <a:ext cx="348160" cy="396725"/>
      </dsp:txXfrm>
    </dsp:sp>
    <dsp:sp modelId="{F22AC81A-D5EC-4960-B39D-EDBDB294239D}">
      <dsp:nvSpPr>
        <dsp:cNvPr id="0" name=""/>
        <dsp:cNvSpPr/>
      </dsp:nvSpPr>
      <dsp:spPr>
        <a:xfrm>
          <a:off x="6033112" y="4525949"/>
          <a:ext cx="2576053" cy="1959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технических и кадровых условий для цифровой трансформации по-прежнему не хватает</a:t>
          </a:r>
          <a:endParaRPr lang="en-US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10366" y="4812858"/>
        <a:ext cx="1821545" cy="1385321"/>
      </dsp:txXfrm>
    </dsp:sp>
    <dsp:sp modelId="{893152A7-4A3F-4284-AC60-877EEA7F4FA0}">
      <dsp:nvSpPr>
        <dsp:cNvPr id="0" name=""/>
        <dsp:cNvSpPr/>
      </dsp:nvSpPr>
      <dsp:spPr>
        <a:xfrm rot="10800000">
          <a:off x="5660490" y="5174914"/>
          <a:ext cx="263319" cy="661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5739486" y="5307156"/>
        <a:ext cx="184323" cy="396725"/>
      </dsp:txXfrm>
    </dsp:sp>
    <dsp:sp modelId="{B8B1CA65-411A-4EEB-9C12-F6D41F65602F}">
      <dsp:nvSpPr>
        <dsp:cNvPr id="0" name=""/>
        <dsp:cNvSpPr/>
      </dsp:nvSpPr>
      <dsp:spPr>
        <a:xfrm>
          <a:off x="3226280" y="4525949"/>
          <a:ext cx="2310002" cy="1959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институциональные и политические системы некомплексны</a:t>
          </a:r>
          <a:endParaRPr lang="en-US" sz="1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64572" y="4812858"/>
        <a:ext cx="1633418" cy="1385321"/>
      </dsp:txXfrm>
    </dsp:sp>
    <dsp:sp modelId="{7834F8D1-A594-4603-915D-D44E0523A41B}">
      <dsp:nvSpPr>
        <dsp:cNvPr id="0" name=""/>
        <dsp:cNvSpPr/>
      </dsp:nvSpPr>
      <dsp:spPr>
        <a:xfrm rot="15120000">
          <a:off x="3680348" y="3792390"/>
          <a:ext cx="503448" cy="661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 rot="10800000">
        <a:off x="3779201" y="3996453"/>
        <a:ext cx="352414" cy="396725"/>
      </dsp:txXfrm>
    </dsp:sp>
    <dsp:sp modelId="{A224AAF0-D935-4807-9564-863FAD807014}">
      <dsp:nvSpPr>
        <dsp:cNvPr id="0" name=""/>
        <dsp:cNvSpPr/>
      </dsp:nvSpPr>
      <dsp:spPr>
        <a:xfrm>
          <a:off x="2245816" y="1729979"/>
          <a:ext cx="2453998" cy="19591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координация не очень тесная</a:t>
          </a:r>
          <a:endParaRPr lang="en-US" sz="19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605196" y="2016888"/>
        <a:ext cx="1735238" cy="1385321"/>
      </dsp:txXfrm>
    </dsp:sp>
    <dsp:sp modelId="{6D3C241A-8F2E-4545-90E9-AACB83E59D74}">
      <dsp:nvSpPr>
        <dsp:cNvPr id="0" name=""/>
        <dsp:cNvSpPr/>
      </dsp:nvSpPr>
      <dsp:spPr>
        <a:xfrm rot="19493933">
          <a:off x="4501121" y="1504503"/>
          <a:ext cx="431691" cy="6612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000" kern="1200"/>
        </a:p>
      </dsp:txBody>
      <dsp:txXfrm>
        <a:off x="4512897" y="1673980"/>
        <a:ext cx="302184" cy="39672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60DCA-0FB5-482D-84B0-E198B529D608}">
      <dsp:nvSpPr>
        <dsp:cNvPr id="0" name=""/>
        <dsp:cNvSpPr/>
      </dsp:nvSpPr>
      <dsp:spPr>
        <a:xfrm rot="2586948">
          <a:off x="4358918" y="4341495"/>
          <a:ext cx="885390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885390" y="218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E99F48-9CD3-4661-89C8-C7B7A10DB4EB}">
      <dsp:nvSpPr>
        <dsp:cNvPr id="0" name=""/>
        <dsp:cNvSpPr/>
      </dsp:nvSpPr>
      <dsp:spPr>
        <a:xfrm rot="4874">
          <a:off x="4478457" y="3071939"/>
          <a:ext cx="1592866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1592866" y="218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76A5C7C-2003-4F72-969D-13FD9E4BB1C4}">
      <dsp:nvSpPr>
        <dsp:cNvPr id="0" name=""/>
        <dsp:cNvSpPr/>
      </dsp:nvSpPr>
      <dsp:spPr>
        <a:xfrm rot="19198872">
          <a:off x="4345752" y="1835415"/>
          <a:ext cx="1133433" cy="43681"/>
        </a:xfrm>
        <a:custGeom>
          <a:avLst/>
          <a:gdLst/>
          <a:ahLst/>
          <a:cxnLst/>
          <a:rect l="0" t="0" r="0" b="0"/>
          <a:pathLst>
            <a:path>
              <a:moveTo>
                <a:pt x="0" y="21840"/>
              </a:moveTo>
              <a:lnTo>
                <a:pt x="1133433" y="2184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0AF512-92C2-493F-9849-90D92991F2D5}">
      <dsp:nvSpPr>
        <dsp:cNvPr id="0" name=""/>
        <dsp:cNvSpPr/>
      </dsp:nvSpPr>
      <dsp:spPr>
        <a:xfrm>
          <a:off x="1902522" y="1611831"/>
          <a:ext cx="2958703" cy="295870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459752-5486-4F56-80E4-5BD44D1C5EEF}">
      <dsp:nvSpPr>
        <dsp:cNvPr id="0" name=""/>
        <dsp:cNvSpPr/>
      </dsp:nvSpPr>
      <dsp:spPr>
        <a:xfrm>
          <a:off x="5086562" y="33170"/>
          <a:ext cx="1930411" cy="173492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новая модель, широкий охват внедрения, срочные сроки внедрения</a:t>
          </a:r>
          <a:endParaRPr lang="en-US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369264" y="287244"/>
        <a:ext cx="1365007" cy="1226776"/>
      </dsp:txXfrm>
    </dsp:sp>
    <dsp:sp modelId="{FAD599E9-7646-4A5D-A3B7-DAC97A5FE683}">
      <dsp:nvSpPr>
        <dsp:cNvPr id="0" name=""/>
        <dsp:cNvSpPr/>
      </dsp:nvSpPr>
      <dsp:spPr>
        <a:xfrm>
          <a:off x="7000509" y="33170"/>
          <a:ext cx="2895617" cy="173492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rPr>
            <a:t>Время подготовки, тестирования и официальных операций короткое, объем работы большой, территория обширная, а юридические документы должны постоянно корректироваться «по мере их написания, по мере их совершенствования», поэтому задержки и несоответствия неизбежны.</a:t>
          </a:r>
          <a:endParaRPr lang="en-US" sz="1600" kern="1200" dirty="0">
            <a:solidFill>
              <a:srgbClr val="002060"/>
            </a:solidFill>
            <a:latin typeface="Times New Roman" panose="02020603050405020304" pitchFamily="18" charset="0"/>
            <a:ea typeface="+mn-ea"/>
            <a:cs typeface="Times New Roman" panose="02020603050405020304" pitchFamily="18" charset="0"/>
          </a:endParaRPr>
        </a:p>
      </dsp:txBody>
      <dsp:txXfrm>
        <a:off x="7000509" y="33170"/>
        <a:ext cx="2895617" cy="1734924"/>
      </dsp:txXfrm>
    </dsp:sp>
    <dsp:sp modelId="{A44A70A9-79B4-4145-A30F-E7582965096A}">
      <dsp:nvSpPr>
        <dsp:cNvPr id="0" name=""/>
        <dsp:cNvSpPr/>
      </dsp:nvSpPr>
      <dsp:spPr>
        <a:xfrm>
          <a:off x="6071322" y="2146107"/>
          <a:ext cx="1930127" cy="190033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just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Материальная, техническая и ИТ инфраструктура ограничены</a:t>
          </a:r>
          <a:endParaRPr lang="en-US" sz="14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353983" y="2424405"/>
        <a:ext cx="1364805" cy="1343743"/>
      </dsp:txXfrm>
    </dsp:sp>
    <dsp:sp modelId="{EB5D6E20-84DD-46AD-8561-2BB2472709EC}">
      <dsp:nvSpPr>
        <dsp:cNvPr id="0" name=""/>
        <dsp:cNvSpPr/>
      </dsp:nvSpPr>
      <dsp:spPr>
        <a:xfrm>
          <a:off x="7985340" y="2146107"/>
          <a:ext cx="2895191" cy="19003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Во многих отдаленных коммунах ИТ-инфраструктура еще не синхронизирована, операционное ПО еще не подключено должным образом, линии электропередачи слабы, а оборудования не хватает, что препятствует цифровизации.</a:t>
          </a:r>
          <a:endParaRPr lang="en-US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985340" y="2146107"/>
        <a:ext cx="2895191" cy="1900339"/>
      </dsp:txXfrm>
    </dsp:sp>
    <dsp:sp modelId="{ECE8EA15-6832-4FAE-AA80-12257882309C}">
      <dsp:nvSpPr>
        <dsp:cNvPr id="0" name=""/>
        <dsp:cNvSpPr/>
      </dsp:nvSpPr>
      <dsp:spPr>
        <a:xfrm>
          <a:off x="4801841" y="4445594"/>
          <a:ext cx="1978857" cy="168871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Финансовые трудности</a:t>
          </a:r>
          <a:endParaRPr lang="en-US" sz="1800" b="1" kern="1200" dirty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091638" y="4692901"/>
        <a:ext cx="1399263" cy="1194101"/>
      </dsp:txXfrm>
    </dsp:sp>
    <dsp:sp modelId="{1309AE67-3F19-404D-9D61-6765920344B4}">
      <dsp:nvSpPr>
        <dsp:cNvPr id="0" name=""/>
        <dsp:cNvSpPr/>
      </dsp:nvSpPr>
      <dsp:spPr>
        <a:xfrm>
          <a:off x="6703676" y="4445594"/>
          <a:ext cx="2968286" cy="16887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171450" lvl="1" indent="-171450" algn="just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Многие горные провинции еще не сбалансировали свои бюджеты для ремонта штаб-квартиры, закупки оборудования и покрытия расходов на проживание кадров в новых подразделениях, в то время как поддержка со стороны центрального правительства все еще направляется и распределяется.</a:t>
          </a:r>
          <a:endParaRPr lang="en-US" sz="1600" kern="1200" dirty="0">
            <a:solidFill>
              <a:srgbClr val="002060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703676" y="4445594"/>
        <a:ext cx="2968286" cy="1688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09078C-1ECB-4EE3-BA8D-35A171E0A34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C27FFB-5EC2-415A-942C-1868883330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4824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3C11C2-F3D2-429D-96AF-8C4E4A69E91C}" type="datetimeFigureOut">
              <a:rPr lang="en-GB" smtClean="0"/>
              <a:t>09/12/2025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F289C2-C5DE-46BE-89DC-42A99C0199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959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1DAC417-CB24-451A-AFC9-C0B71DF5152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721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544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8201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477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8700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9680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BE0BD0-65B6-4AD3-89EE-7DFA8E8AA3EA}" type="slidenum">
              <a:rPr lang="ko-KR" altLang="en-US" smtClean="0"/>
              <a:pPr/>
              <a:t>39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48549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7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55315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5" name="Google Shape;885;p19:notes"/>
          <p:cNvSpPr txBox="1">
            <a:spLocks noGrp="1"/>
          </p:cNvSpPr>
          <p:nvPr>
            <p:ph type="body" idx="1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531276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16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34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9585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00B9F20-C23D-C64C-B49D-7CEB124366E2}" type="slidenum">
              <a:rPr kumimoji="0" lang="x-non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x-non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229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8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96D696-FA1B-EC87-1E41-A7BC5937DC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DDABD9-EB31-CBC3-C9BA-AF21E27C9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E2BCCC4-BA8B-E575-9019-E100CB5C5A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9DD8C22-D83D-F277-3CE2-D18DDFE4953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945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D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04095" y="2266912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04095" y="2841343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2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095" y="4027301"/>
            <a:ext cx="10150475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your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46274" y="5291577"/>
            <a:ext cx="6866117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dd</a:t>
            </a:r>
            <a:r>
              <a:rPr lang="en-US" dirty="0"/>
              <a:t> Month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46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eu </a:t>
            </a:r>
            <a:r>
              <a:rPr lang="pt-BR" dirty="0" err="1"/>
              <a:t>sed</a:t>
            </a:r>
            <a:r>
              <a:rPr lang="pt-BR" dirty="0"/>
              <a:t> ex.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  <a:endParaRPr lang="en-GB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4145178" y="2007858"/>
            <a:ext cx="0" cy="42631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08050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385999" y="2392070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2"/>
              </a:buClr>
              <a:buSzPct val="80000"/>
              <a:buFont typeface="Bahnschrift SemiBold SemiConden" panose="020B0502040204020203" pitchFamily="34" charset="0"/>
              <a:buChar char="&gt;"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  <a:endParaRPr lang="en-GB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7" y="1752271"/>
            <a:ext cx="3420000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the title of this column here]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385999" y="1752271"/>
            <a:ext cx="3420000" cy="511175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the title of this column here]</a:t>
            </a:r>
            <a:endParaRPr lang="en-GB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8036073" y="2007858"/>
            <a:ext cx="0" cy="42631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2"/>
          <p:cNvSpPr>
            <a:spLocks noGrp="1"/>
          </p:cNvSpPr>
          <p:nvPr>
            <p:ph idx="18" hasCustomPrompt="1"/>
          </p:nvPr>
        </p:nvSpPr>
        <p:spPr>
          <a:xfrm>
            <a:off x="8256062" y="2392069"/>
            <a:ext cx="3420000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lnSpc>
                <a:spcPct val="100000"/>
              </a:lnSpc>
              <a:spcBef>
                <a:spcPts val="1200"/>
              </a:spcBef>
              <a:buClr>
                <a:schemeClr val="accent3"/>
              </a:buClr>
              <a:buSzPct val="80000"/>
              <a:buFont typeface="Bahnschrift SemiBold SemiConden" panose="020B0502040204020203" pitchFamily="34" charset="0"/>
              <a:buChar char="&gt;"/>
              <a:defRPr sz="14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  <a:endParaRPr lang="en-GB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9" hasCustomPrompt="1"/>
          </p:nvPr>
        </p:nvSpPr>
        <p:spPr>
          <a:xfrm>
            <a:off x="8256062" y="1752271"/>
            <a:ext cx="342000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[Insert the title of this column here]</a:t>
            </a:r>
            <a:endParaRPr lang="en-GB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18" name="Straight Connector 17"/>
          <p:cNvCxnSpPr/>
          <p:nvPr userDrawn="1"/>
        </p:nvCxnSpPr>
        <p:spPr>
          <a:xfrm>
            <a:off x="4145178" y="2007858"/>
            <a:ext cx="0" cy="426312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8036073" y="2007858"/>
            <a:ext cx="0" cy="426311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6832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439505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235881" y="2392070"/>
            <a:ext cx="5439840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1" y="1752271"/>
            <a:ext cx="5439847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235880" y="1752271"/>
            <a:ext cx="5440183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sp>
        <p:nvSpPr>
          <p:cNvPr id="15" name="Content Placeholder 2"/>
          <p:cNvSpPr>
            <a:spLocks noGrp="1"/>
          </p:cNvSpPr>
          <p:nvPr>
            <p:ph idx="21" hasCustomPrompt="1"/>
          </p:nvPr>
        </p:nvSpPr>
        <p:spPr>
          <a:xfrm>
            <a:off x="515938" y="4662380"/>
            <a:ext cx="5439505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22" hasCustomPrompt="1"/>
          </p:nvPr>
        </p:nvSpPr>
        <p:spPr>
          <a:xfrm>
            <a:off x="6235881" y="4662380"/>
            <a:ext cx="5439840" cy="1501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8" name="Text Placeholder 18"/>
          <p:cNvSpPr>
            <a:spLocks noGrp="1"/>
          </p:cNvSpPr>
          <p:nvPr>
            <p:ph type="body" sz="quarter" idx="23" hasCustomPrompt="1"/>
          </p:nvPr>
        </p:nvSpPr>
        <p:spPr>
          <a:xfrm>
            <a:off x="515931" y="4022581"/>
            <a:ext cx="5439847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6235880" y="4022581"/>
            <a:ext cx="5440183" cy="511175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40065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160">
          <p15:clr>
            <a:srgbClr val="FBAE40"/>
          </p15:clr>
        </p15:guide>
        <p15:guide id="7" pos="3840">
          <p15:clr>
            <a:srgbClr val="FBAE40"/>
          </p15:clr>
        </p15:guide>
        <p15:guide id="8" orient="horz" pos="572">
          <p15:clr>
            <a:srgbClr val="FBAE40"/>
          </p15:clr>
        </p15:guide>
        <p15:guide id="9" pos="7355">
          <p15:clr>
            <a:srgbClr val="FBAE40"/>
          </p15:clr>
        </p15:guide>
        <p15:guide id="10" pos="325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845395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845394"/>
            <a:ext cx="0" cy="43844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879130" y="3431352"/>
            <a:ext cx="148235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3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879130" y="4753407"/>
            <a:ext cx="148235" cy="10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2879130" y="2124215"/>
            <a:ext cx="148235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2135510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2" name="Text Placeholder 20"/>
          <p:cNvSpPr>
            <a:spLocks noGrp="1"/>
          </p:cNvSpPr>
          <p:nvPr>
            <p:ph type="body" sz="quarter" idx="18" hasCustomPrompt="1"/>
          </p:nvPr>
        </p:nvSpPr>
        <p:spPr>
          <a:xfrm>
            <a:off x="678360" y="3442647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3" name="Text Placeholder 20"/>
          <p:cNvSpPr>
            <a:spLocks noGrp="1"/>
          </p:cNvSpPr>
          <p:nvPr>
            <p:ph type="body" sz="quarter" idx="19" hasCustomPrompt="1"/>
          </p:nvPr>
        </p:nvSpPr>
        <p:spPr>
          <a:xfrm>
            <a:off x="678360" y="4749784"/>
            <a:ext cx="2099450" cy="108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5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[Placeholder]</a:t>
            </a:r>
            <a:endParaRPr lang="en-GB" dirty="0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2135510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25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3128683" y="3436999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dirty="0" err="1"/>
              <a:t>Sed</a:t>
            </a:r>
            <a:r>
              <a:rPr lang="en-US" dirty="0"/>
              <a:t> ac </a:t>
            </a:r>
            <a:r>
              <a:rPr lang="en-US" dirty="0" err="1"/>
              <a:t>elementum</a:t>
            </a:r>
            <a:r>
              <a:rPr lang="en-US" dirty="0"/>
              <a:t> ante, id </a:t>
            </a:r>
            <a:r>
              <a:rPr lang="en-US" dirty="0" err="1"/>
              <a:t>varius</a:t>
            </a:r>
            <a:r>
              <a:rPr lang="en-US" dirty="0"/>
              <a:t> </a:t>
            </a:r>
            <a:r>
              <a:rPr lang="en-US" dirty="0" err="1"/>
              <a:t>orci</a:t>
            </a:r>
            <a:r>
              <a:rPr lang="en-US" dirty="0"/>
              <a:t>. Maecenas </a:t>
            </a:r>
            <a:r>
              <a:rPr lang="en-US" dirty="0" err="1"/>
              <a:t>interdum</a:t>
            </a:r>
            <a:r>
              <a:rPr lang="en-US" dirty="0"/>
              <a:t> ligula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feugiat</a:t>
            </a:r>
            <a:r>
              <a:rPr lang="en-US" dirty="0"/>
              <a:t>. </a:t>
            </a:r>
            <a:r>
              <a:rPr lang="en-US" dirty="0" err="1"/>
              <a:t>Praesent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, </a:t>
            </a:r>
            <a:r>
              <a:rPr lang="en-US" dirty="0" err="1"/>
              <a:t>accumsan</a:t>
            </a:r>
            <a:r>
              <a:rPr lang="en-US" dirty="0"/>
              <a:t>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consectetur</a:t>
            </a:r>
            <a:r>
              <a:rPr lang="en-US" dirty="0"/>
              <a:t> ac, </a:t>
            </a:r>
            <a:r>
              <a:rPr lang="en-US" dirty="0" err="1"/>
              <a:t>lacinia</a:t>
            </a:r>
            <a:r>
              <a:rPr lang="en-US" dirty="0"/>
              <a:t> id mi. </a:t>
            </a:r>
            <a:r>
              <a:rPr lang="en-US" dirty="0" err="1"/>
              <a:t>Duis</a:t>
            </a:r>
            <a:r>
              <a:rPr lang="en-US" dirty="0"/>
              <a:t> </a:t>
            </a:r>
            <a:r>
              <a:rPr lang="en-US" dirty="0" err="1"/>
              <a:t>molestie</a:t>
            </a:r>
            <a:r>
              <a:rPr lang="en-US" dirty="0"/>
              <a:t> semper </a:t>
            </a:r>
            <a:r>
              <a:rPr lang="en-US" dirty="0" err="1"/>
              <a:t>nunc</a:t>
            </a:r>
            <a:r>
              <a:rPr lang="en-US" dirty="0"/>
              <a:t> </a:t>
            </a:r>
            <a:r>
              <a:rPr lang="en-US" dirty="0" err="1"/>
              <a:t>venenatis</a:t>
            </a:r>
            <a:r>
              <a:rPr lang="en-US" dirty="0"/>
              <a:t> </a:t>
            </a:r>
            <a:r>
              <a:rPr lang="en-US" dirty="0" err="1"/>
              <a:t>posuere</a:t>
            </a:r>
            <a:r>
              <a:rPr lang="en-US" dirty="0"/>
              <a:t>. </a:t>
            </a:r>
            <a:endParaRPr lang="en-GB" dirty="0"/>
          </a:p>
        </p:txBody>
      </p:sp>
      <p:sp>
        <p:nvSpPr>
          <p:cNvPr id="26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3" y="4744136"/>
            <a:ext cx="8341549" cy="108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r>
              <a:rPr lang="en-US" err="1"/>
              <a:t>Duis</a:t>
            </a:r>
            <a:r>
              <a:rPr lang="en-US"/>
              <a:t> </a:t>
            </a:r>
            <a:r>
              <a:rPr lang="en-US" err="1"/>
              <a:t>molestie</a:t>
            </a:r>
            <a:r>
              <a:rPr lang="en-US"/>
              <a:t> semper </a:t>
            </a:r>
            <a:r>
              <a:rPr lang="en-US" err="1"/>
              <a:t>nunc</a:t>
            </a:r>
            <a:r>
              <a:rPr lang="en-US"/>
              <a:t> </a:t>
            </a:r>
            <a:r>
              <a:rPr lang="en-US" err="1"/>
              <a:t>venenatis</a:t>
            </a:r>
            <a:r>
              <a:rPr lang="en-US"/>
              <a:t> </a:t>
            </a:r>
            <a:r>
              <a:rPr lang="en-US" err="1"/>
              <a:t>posuere</a:t>
            </a:r>
            <a:r>
              <a:rPr lang="en-US"/>
              <a:t>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0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11046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1291561" y="1845395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 userDrawn="1"/>
        </p:nvCxnSpPr>
        <p:spPr>
          <a:xfrm>
            <a:off x="2946985" y="1845394"/>
            <a:ext cx="0" cy="438442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tangle 28"/>
          <p:cNvSpPr/>
          <p:nvPr userDrawn="1"/>
        </p:nvSpPr>
        <p:spPr>
          <a:xfrm>
            <a:off x="2879130" y="3431352"/>
            <a:ext cx="148235" cy="108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3"/>
              </a:solidFill>
            </a:endParaRPr>
          </a:p>
        </p:txBody>
      </p:sp>
      <p:sp>
        <p:nvSpPr>
          <p:cNvPr id="30" name="Rectangle 29"/>
          <p:cNvSpPr/>
          <p:nvPr userDrawn="1"/>
        </p:nvSpPr>
        <p:spPr>
          <a:xfrm>
            <a:off x="2879130" y="4753407"/>
            <a:ext cx="148235" cy="108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31" name="Rectangle 30"/>
          <p:cNvSpPr/>
          <p:nvPr userDrawn="1"/>
        </p:nvSpPr>
        <p:spPr>
          <a:xfrm>
            <a:off x="2879130" y="2124215"/>
            <a:ext cx="148235" cy="108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8816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794901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794900"/>
            <a:ext cx="0" cy="45422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79130" y="1980457"/>
            <a:ext cx="148235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1980457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1980457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879130" y="3081491"/>
            <a:ext cx="148235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78360" y="3081491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4" y="3081491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879130" y="4182525"/>
            <a:ext cx="148235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78360" y="4182525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128684" y="4182525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885390" y="5259835"/>
            <a:ext cx="148235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78360" y="5259835"/>
            <a:ext cx="2099450" cy="900000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3128684" y="5259835"/>
            <a:ext cx="8341549" cy="900000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9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22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7" y="911046"/>
            <a:ext cx="11160125" cy="6708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291561" y="1794901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2946985" y="1794900"/>
            <a:ext cx="0" cy="454224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2879130" y="1980457"/>
            <a:ext cx="148235" cy="90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5" name="Rectangle 34"/>
          <p:cNvSpPr/>
          <p:nvPr userDrawn="1"/>
        </p:nvSpPr>
        <p:spPr>
          <a:xfrm>
            <a:off x="2879130" y="3081491"/>
            <a:ext cx="148235" cy="90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6" name="Rectangle 35"/>
          <p:cNvSpPr/>
          <p:nvPr userDrawn="1"/>
        </p:nvSpPr>
        <p:spPr>
          <a:xfrm>
            <a:off x="2879130" y="4182525"/>
            <a:ext cx="148235" cy="90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7" name="Rectangle 36"/>
          <p:cNvSpPr/>
          <p:nvPr userDrawn="1"/>
        </p:nvSpPr>
        <p:spPr>
          <a:xfrm>
            <a:off x="2885390" y="5259835"/>
            <a:ext cx="148235" cy="90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25875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item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291561" y="1162998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946985" y="1162997"/>
            <a:ext cx="0" cy="50768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879130" y="1348554"/>
            <a:ext cx="148235" cy="857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678360" y="1359850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1">
                    <a:lumMod val="75000"/>
                  </a:schemeClr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4" name="Text Placeholder 20"/>
          <p:cNvSpPr>
            <a:spLocks noGrp="1"/>
          </p:cNvSpPr>
          <p:nvPr>
            <p:ph type="body" sz="quarter" idx="20" hasCustomPrompt="1"/>
          </p:nvPr>
        </p:nvSpPr>
        <p:spPr>
          <a:xfrm>
            <a:off x="3128684" y="1359850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0" name="Rectangle 19"/>
          <p:cNvSpPr/>
          <p:nvPr/>
        </p:nvSpPr>
        <p:spPr>
          <a:xfrm>
            <a:off x="2879130" y="2315227"/>
            <a:ext cx="148235" cy="857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27" name="Text Placeholder 20"/>
          <p:cNvSpPr>
            <a:spLocks noGrp="1"/>
          </p:cNvSpPr>
          <p:nvPr>
            <p:ph type="body" sz="quarter" idx="21" hasCustomPrompt="1"/>
          </p:nvPr>
        </p:nvSpPr>
        <p:spPr>
          <a:xfrm>
            <a:off x="678360" y="2326523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2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28" name="Text Placeholder 20"/>
          <p:cNvSpPr>
            <a:spLocks noGrp="1"/>
          </p:cNvSpPr>
          <p:nvPr>
            <p:ph type="body" sz="quarter" idx="22" hasCustomPrompt="1"/>
          </p:nvPr>
        </p:nvSpPr>
        <p:spPr>
          <a:xfrm>
            <a:off x="3128684" y="2326523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29" name="Rectangle 28"/>
          <p:cNvSpPr/>
          <p:nvPr/>
        </p:nvSpPr>
        <p:spPr>
          <a:xfrm>
            <a:off x="2879130" y="3278669"/>
            <a:ext cx="148235" cy="8574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0" name="Text Placeholder 20"/>
          <p:cNvSpPr>
            <a:spLocks noGrp="1"/>
          </p:cNvSpPr>
          <p:nvPr>
            <p:ph type="body" sz="quarter" idx="23" hasCustomPrompt="1"/>
          </p:nvPr>
        </p:nvSpPr>
        <p:spPr>
          <a:xfrm>
            <a:off x="678360" y="3289965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3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1" name="Text Placeholder 20"/>
          <p:cNvSpPr>
            <a:spLocks noGrp="1"/>
          </p:cNvSpPr>
          <p:nvPr>
            <p:ph type="body" sz="quarter" idx="24" hasCustomPrompt="1"/>
          </p:nvPr>
        </p:nvSpPr>
        <p:spPr>
          <a:xfrm>
            <a:off x="3128684" y="3289965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2" name="Rectangle 31"/>
          <p:cNvSpPr/>
          <p:nvPr/>
        </p:nvSpPr>
        <p:spPr>
          <a:xfrm>
            <a:off x="2879130" y="4238880"/>
            <a:ext cx="148235" cy="857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3" name="Text Placeholder 20"/>
          <p:cNvSpPr>
            <a:spLocks noGrp="1"/>
          </p:cNvSpPr>
          <p:nvPr>
            <p:ph type="body" sz="quarter" idx="25" hasCustomPrompt="1"/>
          </p:nvPr>
        </p:nvSpPr>
        <p:spPr>
          <a:xfrm>
            <a:off x="678360" y="4250176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4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4" name="Text Placeholder 20"/>
          <p:cNvSpPr>
            <a:spLocks noGrp="1"/>
          </p:cNvSpPr>
          <p:nvPr>
            <p:ph type="body" sz="quarter" idx="26" hasCustomPrompt="1"/>
          </p:nvPr>
        </p:nvSpPr>
        <p:spPr>
          <a:xfrm>
            <a:off x="3128684" y="4250176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35" name="Rectangle 34"/>
          <p:cNvSpPr/>
          <p:nvPr/>
        </p:nvSpPr>
        <p:spPr>
          <a:xfrm>
            <a:off x="2879130" y="5195860"/>
            <a:ext cx="148235" cy="857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accent1"/>
              </a:solidFill>
            </a:endParaRPr>
          </a:p>
        </p:txBody>
      </p:sp>
      <p:sp>
        <p:nvSpPr>
          <p:cNvPr id="36" name="Text Placeholder 20"/>
          <p:cNvSpPr>
            <a:spLocks noGrp="1"/>
          </p:cNvSpPr>
          <p:nvPr>
            <p:ph type="body" sz="quarter" idx="27" hasCustomPrompt="1"/>
          </p:nvPr>
        </p:nvSpPr>
        <p:spPr>
          <a:xfrm>
            <a:off x="678360" y="5207156"/>
            <a:ext cx="2099450" cy="849342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lang="en-GB" sz="2400" b="1" kern="1200" dirty="0">
                <a:solidFill>
                  <a:schemeClr val="accent5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/>
              <a:t>[Placeholder]</a:t>
            </a:r>
            <a:endParaRPr lang="en-GB"/>
          </a:p>
        </p:txBody>
      </p:sp>
      <p:sp>
        <p:nvSpPr>
          <p:cNvPr id="37" name="Text Placeholder 20"/>
          <p:cNvSpPr>
            <a:spLocks noGrp="1"/>
          </p:cNvSpPr>
          <p:nvPr>
            <p:ph type="body" sz="quarter" idx="28" hasCustomPrompt="1"/>
          </p:nvPr>
        </p:nvSpPr>
        <p:spPr>
          <a:xfrm>
            <a:off x="3128684" y="5207156"/>
            <a:ext cx="8341549" cy="8493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lang="en-GB" sz="1800" b="0" kern="1200" dirty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</a:lstStyle>
          <a:p>
            <a:pPr lvl="0"/>
            <a:r>
              <a:rPr lang="en-US" err="1"/>
              <a:t>Sed</a:t>
            </a:r>
            <a:r>
              <a:rPr lang="en-US"/>
              <a:t> ac </a:t>
            </a:r>
            <a:r>
              <a:rPr lang="en-US" err="1"/>
              <a:t>elementum</a:t>
            </a:r>
            <a:r>
              <a:rPr lang="en-US"/>
              <a:t> ante, id </a:t>
            </a:r>
            <a:r>
              <a:rPr lang="en-US" err="1"/>
              <a:t>varius</a:t>
            </a:r>
            <a:r>
              <a:rPr lang="en-US"/>
              <a:t> </a:t>
            </a:r>
            <a:r>
              <a:rPr lang="en-US" err="1"/>
              <a:t>orci</a:t>
            </a:r>
            <a:r>
              <a:rPr lang="en-US"/>
              <a:t>. Maecenas </a:t>
            </a:r>
            <a:r>
              <a:rPr lang="en-US" err="1"/>
              <a:t>interdum</a:t>
            </a:r>
            <a:r>
              <a:rPr lang="en-US"/>
              <a:t> ligula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feugiat</a:t>
            </a:r>
            <a:r>
              <a:rPr lang="en-US"/>
              <a:t>. </a:t>
            </a:r>
            <a:r>
              <a:rPr lang="en-US" err="1"/>
              <a:t>Praesent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 </a:t>
            </a:r>
            <a:r>
              <a:rPr lang="en-US" err="1"/>
              <a:t>est</a:t>
            </a:r>
            <a:r>
              <a:rPr lang="en-US"/>
              <a:t>, </a:t>
            </a:r>
            <a:r>
              <a:rPr lang="en-US" err="1"/>
              <a:t>accumsan</a:t>
            </a:r>
            <a:r>
              <a:rPr lang="en-US"/>
              <a:t> </a:t>
            </a:r>
            <a:r>
              <a:rPr lang="en-US" err="1"/>
              <a:t>eget</a:t>
            </a:r>
            <a:r>
              <a:rPr lang="en-US"/>
              <a:t> </a:t>
            </a:r>
            <a:r>
              <a:rPr lang="en-US" err="1"/>
              <a:t>consectetur</a:t>
            </a:r>
            <a:r>
              <a:rPr lang="en-US"/>
              <a:t> ac, </a:t>
            </a:r>
            <a:r>
              <a:rPr lang="en-US" err="1"/>
              <a:t>lacinia</a:t>
            </a:r>
            <a:r>
              <a:rPr lang="en-US"/>
              <a:t> id mi.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1291561" y="1162998"/>
            <a:ext cx="165542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>
            <a:off x="2946985" y="1162997"/>
            <a:ext cx="0" cy="5076869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 userDrawn="1"/>
        </p:nvSpPr>
        <p:spPr>
          <a:xfrm>
            <a:off x="2879130" y="1348554"/>
            <a:ext cx="148235" cy="85740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8" name="Rectangle 37"/>
          <p:cNvSpPr/>
          <p:nvPr userDrawn="1"/>
        </p:nvSpPr>
        <p:spPr>
          <a:xfrm>
            <a:off x="2879130" y="2315227"/>
            <a:ext cx="148235" cy="8574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39" name="Rectangle 38"/>
          <p:cNvSpPr/>
          <p:nvPr userDrawn="1"/>
        </p:nvSpPr>
        <p:spPr>
          <a:xfrm>
            <a:off x="2879130" y="3278669"/>
            <a:ext cx="148235" cy="85740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40" name="Rectangle 39"/>
          <p:cNvSpPr/>
          <p:nvPr userDrawn="1"/>
        </p:nvSpPr>
        <p:spPr>
          <a:xfrm>
            <a:off x="2879130" y="4238880"/>
            <a:ext cx="148235" cy="85740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  <p:sp>
        <p:nvSpPr>
          <p:cNvPr id="41" name="Rectangle 40"/>
          <p:cNvSpPr/>
          <p:nvPr userDrawn="1"/>
        </p:nvSpPr>
        <p:spPr>
          <a:xfrm>
            <a:off x="2879130" y="5195860"/>
            <a:ext cx="148235" cy="85740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78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4547" y="2347335"/>
            <a:ext cx="4680000" cy="3849150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356188" y="2347334"/>
            <a:ext cx="4680000" cy="3849151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164547" y="1707535"/>
            <a:ext cx="468000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355861" y="1707534"/>
            <a:ext cx="468000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64546" y="908050"/>
            <a:ext cx="9871315" cy="670859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164547" y="6226241"/>
            <a:ext cx="468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6355861" y="6226241"/>
            <a:ext cx="4680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164547" y="6226241"/>
            <a:ext cx="4680000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6355861" y="6226241"/>
            <a:ext cx="468000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82947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1166340" y="2294741"/>
            <a:ext cx="3052370" cy="4032711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4569815" y="2294741"/>
            <a:ext cx="3052370" cy="4032711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166340" y="1654941"/>
            <a:ext cx="3052370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4574752" y="1654941"/>
            <a:ext cx="305237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164546" y="908051"/>
            <a:ext cx="9871315" cy="618266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164546" y="6355363"/>
            <a:ext cx="3054164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4569815" y="6355363"/>
            <a:ext cx="3052370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7983491" y="2294741"/>
            <a:ext cx="3052370" cy="4032711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7983164" y="1654941"/>
            <a:ext cx="3052370" cy="511175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7983164" y="6355363"/>
            <a:ext cx="3052370" cy="1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284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s (Colour boxe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21299" y="2294741"/>
            <a:ext cx="2620713" cy="4032711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04A40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 </a:t>
            </a:r>
            <a:endParaRPr lang="en-GB" dirty="0"/>
          </a:p>
        </p:txBody>
      </p: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3374354" y="2294741"/>
            <a:ext cx="2620713" cy="4032711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21299" y="1654941"/>
            <a:ext cx="2620713" cy="511175"/>
          </a:xfrm>
          <a:prstGeom prst="rect">
            <a:avLst/>
          </a:prstGeom>
          <a:solidFill>
            <a:schemeClr val="accent3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3374245" y="1654941"/>
            <a:ext cx="2620713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9505" y="908050"/>
            <a:ext cx="11181344" cy="609383"/>
          </a:xfrm>
          <a:prstGeom prst="rect">
            <a:avLst/>
          </a:prstGeom>
          <a:solidFill>
            <a:schemeClr val="accent1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 INSERT THE TITLE HERE ]</a:t>
            </a:r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519505" y="6355363"/>
            <a:ext cx="2622253" cy="0"/>
          </a:xfrm>
          <a:prstGeom prst="line">
            <a:avLst/>
          </a:prstGeom>
          <a:ln w="38100">
            <a:solidFill>
              <a:schemeClr val="accent3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 userDrawn="1"/>
        </p:nvCxnSpPr>
        <p:spPr>
          <a:xfrm>
            <a:off x="3374075" y="6355363"/>
            <a:ext cx="2620713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>
            <a:spLocks noGrp="1"/>
          </p:cNvSpPr>
          <p:nvPr>
            <p:ph idx="21" hasCustomPrompt="1"/>
          </p:nvPr>
        </p:nvSpPr>
        <p:spPr>
          <a:xfrm>
            <a:off x="6227409" y="2294741"/>
            <a:ext cx="2620713" cy="4032711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21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6227191" y="1654941"/>
            <a:ext cx="2620713" cy="511175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74" name="Straight Connector 73"/>
          <p:cNvCxnSpPr/>
          <p:nvPr/>
        </p:nvCxnSpPr>
        <p:spPr>
          <a:xfrm flipV="1">
            <a:off x="6227105" y="6355362"/>
            <a:ext cx="2620713" cy="3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Content Placeholder 2"/>
          <p:cNvSpPr>
            <a:spLocks noGrp="1"/>
          </p:cNvSpPr>
          <p:nvPr>
            <p:ph idx="23" hasCustomPrompt="1"/>
          </p:nvPr>
        </p:nvSpPr>
        <p:spPr>
          <a:xfrm>
            <a:off x="9080463" y="2294741"/>
            <a:ext cx="2620713" cy="4032711"/>
          </a:xfrm>
          <a:prstGeom prst="rect">
            <a:avLst/>
          </a:prstGeom>
          <a:solidFill>
            <a:srgbClr val="EBF5E3"/>
          </a:solidFill>
        </p:spPr>
        <p:txBody>
          <a:bodyPr lIns="180000" tIns="180000" rIns="180000" bIns="180000">
            <a:normAutofit/>
          </a:bodyPr>
          <a:lstStyle>
            <a:lvl1pPr marL="342900" indent="-342900">
              <a:buClr>
                <a:schemeClr val="accent2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.</a:t>
            </a:r>
            <a:endParaRPr lang="en-GB" dirty="0"/>
          </a:p>
        </p:txBody>
      </p:sp>
      <p:sp>
        <p:nvSpPr>
          <p:cNvPr id="23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9080136" y="1654941"/>
            <a:ext cx="2620713" cy="511175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24" name="Straight Connector 23"/>
          <p:cNvCxnSpPr/>
          <p:nvPr userDrawn="1"/>
        </p:nvCxnSpPr>
        <p:spPr>
          <a:xfrm flipV="1">
            <a:off x="9080136" y="6355362"/>
            <a:ext cx="2620713" cy="3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65968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[Add slide title here]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2704" y="2435418"/>
            <a:ext cx="2318989" cy="3870058"/>
          </a:xfrm>
          <a:prstGeom prst="rect">
            <a:avLst/>
          </a:prstGeom>
          <a:solidFill>
            <a:srgbClr val="EBF5E3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04A40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</a:t>
            </a:r>
          </a:p>
          <a:p>
            <a:pPr lvl="0"/>
            <a:r>
              <a:rPr lang="pt-BR" dirty="0"/>
              <a:t>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5" hasCustomPrompt="1"/>
          </p:nvPr>
        </p:nvSpPr>
        <p:spPr>
          <a:xfrm>
            <a:off x="2545071" y="2435418"/>
            <a:ext cx="2318989" cy="3870058"/>
          </a:xfrm>
          <a:prstGeom prst="rect">
            <a:avLst/>
          </a:prstGeom>
          <a:solidFill>
            <a:srgbClr val="CCE9E5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rgbClr val="007373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1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142704" y="1795618"/>
            <a:ext cx="2318989" cy="563426"/>
          </a:xfrm>
          <a:prstGeom prst="rect">
            <a:avLst/>
          </a:prstGeom>
          <a:solidFill>
            <a:schemeClr val="accent2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 SECOND TITLE]</a:t>
            </a:r>
            <a:endParaRPr lang="en-GB" dirty="0"/>
          </a:p>
        </p:txBody>
      </p:sp>
      <p:sp>
        <p:nvSpPr>
          <p:cNvPr id="17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2545071" y="1795618"/>
            <a:ext cx="2318989" cy="563426"/>
          </a:xfrm>
          <a:prstGeom prst="rect">
            <a:avLst/>
          </a:prstGeom>
          <a:solidFill>
            <a:srgbClr val="009999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sp>
        <p:nvSpPr>
          <p:cNvPr id="18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142705" y="1048727"/>
            <a:ext cx="11928456" cy="670859"/>
          </a:xfrm>
          <a:prstGeom prst="rect">
            <a:avLst/>
          </a:prstGeom>
          <a:solidFill>
            <a:schemeClr val="tx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lang="en-GB" sz="1800" b="1" kern="1200" baseline="0" dirty="0">
                <a:solidFill>
                  <a:schemeClr val="bg1"/>
                </a:solidFill>
                <a:latin typeface="Arial Narrow" panose="020B0606020202030204" pitchFamily="34" charset="0"/>
                <a:ea typeface="+mn-ea"/>
                <a:cs typeface="+mn-cs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[ INSERT MAIN TITLE HERE ]</a:t>
            </a:r>
            <a:endParaRPr lang="en-GB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42705" y="6337808"/>
            <a:ext cx="2318989" cy="0"/>
          </a:xfrm>
          <a:prstGeom prst="line">
            <a:avLst/>
          </a:prstGeom>
          <a:ln w="3810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 userDrawn="1"/>
        </p:nvCxnSpPr>
        <p:spPr>
          <a:xfrm>
            <a:off x="2545072" y="6337808"/>
            <a:ext cx="2318989" cy="0"/>
          </a:xfrm>
          <a:prstGeom prst="line">
            <a:avLst/>
          </a:prstGeom>
          <a:ln w="38100">
            <a:solidFill>
              <a:srgbClr val="00737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>
            <a:spLocks noGrp="1"/>
          </p:cNvSpPr>
          <p:nvPr>
            <p:ph idx="21" hasCustomPrompt="1"/>
          </p:nvPr>
        </p:nvSpPr>
        <p:spPr>
          <a:xfrm>
            <a:off x="4947438" y="2435418"/>
            <a:ext cx="2318989" cy="3870058"/>
          </a:xfrm>
          <a:prstGeom prst="rect">
            <a:avLst/>
          </a:prstGeom>
          <a:solidFill>
            <a:srgbClr val="D7EFFF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22" name="Text Placeholder 18"/>
          <p:cNvSpPr>
            <a:spLocks noGrp="1"/>
          </p:cNvSpPr>
          <p:nvPr>
            <p:ph type="body" sz="quarter" idx="22" hasCustomPrompt="1"/>
          </p:nvPr>
        </p:nvSpPr>
        <p:spPr>
          <a:xfrm>
            <a:off x="4947438" y="1795618"/>
            <a:ext cx="2318989" cy="563426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23" name="Straight Connector 22"/>
          <p:cNvCxnSpPr/>
          <p:nvPr userDrawn="1"/>
        </p:nvCxnSpPr>
        <p:spPr>
          <a:xfrm flipV="1">
            <a:off x="4947439" y="6337806"/>
            <a:ext cx="2318989" cy="6"/>
          </a:xfrm>
          <a:prstGeom prst="line">
            <a:avLst/>
          </a:prstGeom>
          <a:ln w="381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ontent Placeholder 2"/>
          <p:cNvSpPr>
            <a:spLocks noGrp="1"/>
          </p:cNvSpPr>
          <p:nvPr>
            <p:ph idx="23" hasCustomPrompt="1"/>
          </p:nvPr>
        </p:nvSpPr>
        <p:spPr>
          <a:xfrm>
            <a:off x="7349805" y="2435418"/>
            <a:ext cx="2318989" cy="3870058"/>
          </a:xfrm>
          <a:prstGeom prst="rect">
            <a:avLst/>
          </a:prstGeom>
          <a:solidFill>
            <a:srgbClr val="CEE5F3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rgbClr val="083F61"/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rgbClr val="083F6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34" name="Text Placeholder 18"/>
          <p:cNvSpPr>
            <a:spLocks noGrp="1"/>
          </p:cNvSpPr>
          <p:nvPr>
            <p:ph type="body" sz="quarter" idx="24" hasCustomPrompt="1"/>
          </p:nvPr>
        </p:nvSpPr>
        <p:spPr>
          <a:xfrm>
            <a:off x="7349805" y="1795618"/>
            <a:ext cx="2318989" cy="563426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7349806" y="6337808"/>
            <a:ext cx="2318989" cy="0"/>
          </a:xfrm>
          <a:prstGeom prst="line">
            <a:avLst/>
          </a:prstGeom>
          <a:ln w="381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Content Placeholder 2"/>
          <p:cNvSpPr>
            <a:spLocks noGrp="1"/>
          </p:cNvSpPr>
          <p:nvPr>
            <p:ph idx="25" hasCustomPrompt="1"/>
          </p:nvPr>
        </p:nvSpPr>
        <p:spPr>
          <a:xfrm>
            <a:off x="9752172" y="2435418"/>
            <a:ext cx="2318989" cy="3870058"/>
          </a:xfrm>
          <a:prstGeom prst="rect">
            <a:avLst/>
          </a:prstGeom>
          <a:solidFill>
            <a:srgbClr val="E0F5FA"/>
          </a:solidFill>
        </p:spPr>
        <p:txBody>
          <a:bodyPr lIns="180000" tIns="180000" rIns="180000" bIns="180000">
            <a:normAutofit/>
          </a:bodyPr>
          <a:lstStyle>
            <a:lvl1pPr marL="0" indent="0" algn="ctr">
              <a:buClr>
                <a:schemeClr val="accent5">
                  <a:lumMod val="75000"/>
                </a:schemeClr>
              </a:buClr>
              <a:buSzPct val="80000"/>
              <a:buFont typeface="Bahnschrift SemiBold SemiConden" panose="020B0502040204020203" pitchFamily="34" charset="0"/>
              <a:buNone/>
              <a:defRPr sz="1600" b="0">
                <a:solidFill>
                  <a:schemeClr val="accent5">
                    <a:lumMod val="7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endParaRPr lang="pt-BR" dirty="0"/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</p:txBody>
      </p:sp>
      <p:sp>
        <p:nvSpPr>
          <p:cNvPr id="37" name="Text Placeholder 18"/>
          <p:cNvSpPr>
            <a:spLocks noGrp="1"/>
          </p:cNvSpPr>
          <p:nvPr>
            <p:ph type="body" sz="quarter" idx="26" hasCustomPrompt="1"/>
          </p:nvPr>
        </p:nvSpPr>
        <p:spPr>
          <a:xfrm>
            <a:off x="9752172" y="1795618"/>
            <a:ext cx="2318989" cy="563426"/>
          </a:xfrm>
          <a:prstGeom prst="rect">
            <a:avLst/>
          </a:prstGeom>
          <a:solidFill>
            <a:schemeClr val="accent5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[SECOND TITLE]</a:t>
            </a:r>
            <a:endParaRPr lang="en-GB" dirty="0"/>
          </a:p>
        </p:txBody>
      </p:sp>
      <p:cxnSp>
        <p:nvCxnSpPr>
          <p:cNvPr id="38" name="Straight Connector 37"/>
          <p:cNvCxnSpPr/>
          <p:nvPr userDrawn="1"/>
        </p:nvCxnSpPr>
        <p:spPr>
          <a:xfrm flipV="1">
            <a:off x="9752173" y="6337806"/>
            <a:ext cx="2318989" cy="6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475609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242" b="4145"/>
          <a:stretch/>
        </p:blipFill>
        <p:spPr>
          <a:xfrm>
            <a:off x="0" y="-10491"/>
            <a:ext cx="12192000" cy="6864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88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ECD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04095" y="2266912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1</a:t>
            </a:r>
          </a:p>
        </p:txBody>
      </p:sp>
      <p:sp>
        <p:nvSpPr>
          <p:cNvPr id="17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904095" y="2841343"/>
            <a:ext cx="10150475" cy="660249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000" b="1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2</a:t>
            </a:r>
          </a:p>
        </p:txBody>
      </p:sp>
      <p:sp>
        <p:nvSpPr>
          <p:cNvPr id="18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904095" y="4027301"/>
            <a:ext cx="10150475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 b="1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your text</a:t>
            </a:r>
          </a:p>
        </p:txBody>
      </p:sp>
      <p:sp>
        <p:nvSpPr>
          <p:cNvPr id="19" name="Text Placeholder 14"/>
          <p:cNvSpPr>
            <a:spLocks noGrp="1"/>
          </p:cNvSpPr>
          <p:nvPr>
            <p:ph type="body" sz="quarter" idx="17" hasCustomPrompt="1"/>
          </p:nvPr>
        </p:nvSpPr>
        <p:spPr>
          <a:xfrm>
            <a:off x="2546274" y="5291577"/>
            <a:ext cx="6866117" cy="32827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600" b="0">
                <a:solidFill>
                  <a:schemeClr val="tx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 err="1"/>
              <a:t>dd</a:t>
            </a:r>
            <a:r>
              <a:rPr lang="en-US" dirty="0"/>
              <a:t> Month </a:t>
            </a:r>
            <a:r>
              <a:rPr lang="en-US" dirty="0" err="1"/>
              <a:t>yyyy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4331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4C8DF-4C77-4305-9B60-F7262D5E6F5D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159DD7-6D16-40EE-86C9-10F26B293A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2051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F266DF-2B92-4E10-840C-53B71E7DEBC2}" type="datetimeFigureOut">
              <a:rPr lang="en-US" smtClean="0"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66D6F6-C2D3-4462-9FC5-251270640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60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각 삼각형 10"/>
          <p:cNvSpPr/>
          <p:nvPr userDrawn="1"/>
        </p:nvSpPr>
        <p:spPr>
          <a:xfrm rot="10800000">
            <a:off x="7519188" y="-217"/>
            <a:ext cx="4672811" cy="4207481"/>
          </a:xfrm>
          <a:prstGeom prst="rtTriangle">
            <a:avLst/>
          </a:prstGeom>
          <a:gradFill>
            <a:gsLst>
              <a:gs pos="31000">
                <a:srgbClr val="DAE1EB">
                  <a:alpha val="32000"/>
                </a:srgbClr>
              </a:gs>
              <a:gs pos="100000">
                <a:srgbClr val="DAE1EB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 dirty="0"/>
          </a:p>
        </p:txBody>
      </p:sp>
      <p:sp>
        <p:nvSpPr>
          <p:cNvPr id="12" name="직각 삼각형 11"/>
          <p:cNvSpPr/>
          <p:nvPr userDrawn="1"/>
        </p:nvSpPr>
        <p:spPr>
          <a:xfrm rot="16200000">
            <a:off x="7703762" y="2369947"/>
            <a:ext cx="4216586" cy="4759895"/>
          </a:xfrm>
          <a:prstGeom prst="rtTriangle">
            <a:avLst/>
          </a:prstGeom>
          <a:gradFill>
            <a:gsLst>
              <a:gs pos="31000">
                <a:schemeClr val="bg1">
                  <a:lumMod val="95000"/>
                  <a:alpha val="46000"/>
                </a:schemeClr>
              </a:gs>
              <a:gs pos="100000">
                <a:schemeClr val="bg1">
                  <a:lumMod val="75000"/>
                  <a:alpha val="57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 dirty="0"/>
          </a:p>
        </p:txBody>
      </p:sp>
      <p:pic>
        <p:nvPicPr>
          <p:cNvPr id="13" name="그림 12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29" r="73279"/>
          <a:stretch/>
        </p:blipFill>
        <p:spPr>
          <a:xfrm>
            <a:off x="1" y="-1"/>
            <a:ext cx="3200399" cy="6858001"/>
          </a:xfrm>
          <a:prstGeom prst="rect">
            <a:avLst/>
          </a:prstGeom>
        </p:spPr>
      </p:pic>
      <p:sp>
        <p:nvSpPr>
          <p:cNvPr id="10" name="직사각형 9"/>
          <p:cNvSpPr/>
          <p:nvPr userDrawn="1"/>
        </p:nvSpPr>
        <p:spPr>
          <a:xfrm>
            <a:off x="-1" y="-2"/>
            <a:ext cx="12192000" cy="6858001"/>
          </a:xfrm>
          <a:prstGeom prst="rect">
            <a:avLst/>
          </a:prstGeom>
          <a:solidFill>
            <a:schemeClr val="bg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</p:spTree>
    <p:extLst>
      <p:ext uri="{BB962C8B-B14F-4D97-AF65-F5344CB8AC3E}">
        <p14:creationId xmlns:p14="http://schemas.microsoft.com/office/powerpoint/2010/main" val="15089886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59">
          <p15:clr>
            <a:srgbClr val="FBAE40"/>
          </p15:clr>
        </p15:guide>
        <p15:guide id="2" pos="506">
          <p15:clr>
            <a:srgbClr val="FBAE40"/>
          </p15:clr>
        </p15:guide>
        <p15:guide id="3" pos="7174">
          <p15:clr>
            <a:srgbClr val="FBAE40"/>
          </p15:clr>
        </p15:guide>
        <p15:guide id="4" orient="horz" pos="77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468" y="274638"/>
            <a:ext cx="9830932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CD04C8DF-4C77-4305-9B60-F7262D5E6F5D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26159DD7-6D16-40EE-86C9-10F26B293A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600202"/>
            <a:ext cx="10972801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1714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5 master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D6F5EE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782293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36245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468" y="274638"/>
            <a:ext cx="9830932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CD04C8DF-4C77-4305-9B60-F7262D5E6F5D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26159DD7-6D16-40EE-86C9-10F26B293A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600202"/>
            <a:ext cx="10972801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467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468" y="274638"/>
            <a:ext cx="9830932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CD04C8DF-4C77-4305-9B60-F7262D5E6F5D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26159DD7-6D16-40EE-86C9-10F26B293A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600202"/>
            <a:ext cx="10972801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66043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468" y="274638"/>
            <a:ext cx="9830932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CD04C8DF-4C77-4305-9B60-F7262D5E6F5D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26159DD7-6D16-40EE-86C9-10F26B293A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600202"/>
            <a:ext cx="10972801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084329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468" y="274638"/>
            <a:ext cx="9830932" cy="11430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50"/>
            </a:lvl1pPr>
          </a:lstStyle>
          <a:p>
            <a:fld id="{CD04C8DF-4C77-4305-9B60-F7262D5E6F5D}" type="datetimeFigureOut">
              <a:rPr lang="en-US" smtClean="0"/>
              <a:pPr/>
              <a:t>12/9/2025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05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050"/>
            </a:lvl1pPr>
          </a:lstStyle>
          <a:p>
            <a:fld id="{26159DD7-6D16-40EE-86C9-10F26B293AC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3"/>
          </p:nvPr>
        </p:nvSpPr>
        <p:spPr>
          <a:xfrm>
            <a:off x="609600" y="1600202"/>
            <a:ext cx="10972801" cy="45259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5575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91"/>
            <a:ext cx="12210650" cy="6868491"/>
          </a:xfrm>
          <a:prstGeom prst="rect">
            <a:avLst/>
          </a:prstGeom>
        </p:spPr>
      </p:pic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985978" y="2710491"/>
            <a:ext cx="3419188" cy="1398284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b="1" baseline="0">
                <a:solidFill>
                  <a:schemeClr val="accent1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Add text </a:t>
            </a:r>
            <a:br>
              <a:rPr lang="en-US" dirty="0"/>
            </a:br>
            <a:r>
              <a:rPr lang="en-US" dirty="0"/>
              <a:t>Title of the section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423" y="3096306"/>
            <a:ext cx="390123" cy="626654"/>
          </a:xfrm>
          <a:prstGeom prst="rect">
            <a:avLst/>
          </a:prstGeom>
        </p:spPr>
      </p:pic>
      <p:sp>
        <p:nvSpPr>
          <p:cNvPr id="12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3679546" y="3156718"/>
            <a:ext cx="855878" cy="50583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4400" b="1" baseline="0">
                <a:solidFill>
                  <a:schemeClr val="accent4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XX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4721030" y="2675798"/>
            <a:ext cx="0" cy="14676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39762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PPTIST_MASTER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976163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738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F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811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0738C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CF5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99346" y="6457950"/>
            <a:ext cx="1435504" cy="34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9368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6543510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6EBB71-1AEC-4D92-8A51-969FF0A7CB17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[Add slide title here]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678361" y="1068019"/>
            <a:ext cx="10799188" cy="4972419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3348181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2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6EBB71-1AEC-4D92-8A51-969FF0A7CB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[Add slide title here]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9" y="908050"/>
            <a:ext cx="5409374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5" hasCustomPrompt="1"/>
          </p:nvPr>
        </p:nvSpPr>
        <p:spPr>
          <a:xfrm>
            <a:off x="6267691" y="908050"/>
            <a:ext cx="5408372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40323768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6EBB71-1AEC-4D92-8A51-969FF0A7CB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GB" noProof="0" dirty="0"/>
              <a:t>[Add slide title here]</a:t>
            </a:r>
          </a:p>
        </p:txBody>
      </p:sp>
      <p:sp>
        <p:nvSpPr>
          <p:cNvPr id="7" name="Picture Placeholder 7"/>
          <p:cNvSpPr>
            <a:spLocks noGrp="1"/>
          </p:cNvSpPr>
          <p:nvPr>
            <p:ph type="pic" sz="quarter" idx="21"/>
          </p:nvPr>
        </p:nvSpPr>
        <p:spPr>
          <a:xfrm>
            <a:off x="7501269" y="908050"/>
            <a:ext cx="4174793" cy="5473700"/>
          </a:xfrm>
          <a:prstGeom prst="rect">
            <a:avLst/>
          </a:prstGeom>
          <a:solidFill>
            <a:schemeClr val="bg2"/>
          </a:solidFill>
          <a:ln w="107950">
            <a:solidFill>
              <a:schemeClr val="bg1"/>
            </a:solidFill>
            <a:miter lim="800000"/>
          </a:ln>
          <a:effectLst>
            <a:outerShdw blurRad="165100" dist="38100" dir="2700000" sx="101000" sy="101000" algn="tl" rotWithShape="0">
              <a:prstClr val="black">
                <a:alpha val="5000"/>
              </a:prstClr>
            </a:outerShdw>
          </a:effectLst>
        </p:spPr>
        <p:txBody>
          <a:bodyPr anchor="ctr"/>
          <a:lstStyle>
            <a:lvl1pPr marL="0" indent="0" algn="ctr">
              <a:buNone/>
              <a:defRPr lang="en-GB" dirty="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sp>
        <p:nvSpPr>
          <p:cNvPr id="8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6524199" cy="5473700"/>
          </a:xfrm>
          <a:prstGeom prst="rect">
            <a:avLst/>
          </a:prstGeom>
        </p:spPr>
        <p:txBody>
          <a:bodyPr anchor="ctr" anchorCtr="0"/>
          <a:lstStyle>
            <a:lvl1pPr marL="228600" indent="-228600">
              <a:buClr>
                <a:schemeClr val="accent1"/>
              </a:buClr>
              <a:buFont typeface="Bahnschrift SemiBold SemiConden" panose="020B0502040204020203" pitchFamily="34" charset="0"/>
              <a:buChar char="&gt;"/>
              <a:defRPr sz="1800" baseline="0">
                <a:solidFill>
                  <a:schemeClr val="tx1"/>
                </a:solidFill>
                <a:latin typeface="+mj-lt"/>
              </a:defRPr>
            </a:lvl1pPr>
            <a:lvl2pPr marL="685800" indent="-228600">
              <a:buClr>
                <a:schemeClr val="accent2"/>
              </a:buClr>
              <a:buSzPct val="60000"/>
              <a:buFont typeface="Arial" panose="020B0604020202020204" pitchFamily="34" charset="0"/>
              <a:buChar char="&gt;"/>
              <a:defRPr sz="1800" b="0">
                <a:solidFill>
                  <a:schemeClr val="tx1"/>
                </a:solidFill>
                <a:latin typeface="+mj-lt"/>
              </a:defRPr>
            </a:lvl2pPr>
            <a:lvl3pPr marL="1143000" indent="-228600">
              <a:buFont typeface="Wingdings" panose="05000000000000000000" pitchFamily="2" charset="2"/>
              <a:buChar char=""/>
              <a:defRPr sz="1800">
                <a:solidFill>
                  <a:schemeClr val="tx1"/>
                </a:solidFill>
                <a:latin typeface="+mj-lt"/>
              </a:defRPr>
            </a:lvl3pPr>
            <a:lvl4pPr marL="1600200" indent="-228600">
              <a:buFont typeface="Wingdings" panose="05000000000000000000" pitchFamily="2" charset="2"/>
              <a:buChar char=""/>
              <a:defRPr sz="1800">
                <a:solidFill>
                  <a:schemeClr val="tx1"/>
                </a:solidFill>
                <a:latin typeface="+mj-lt"/>
              </a:defRPr>
            </a:lvl4pPr>
          </a:lstStyle>
          <a:p>
            <a:pPr lvl="0"/>
            <a:r>
              <a:rPr lang="en-GB" noProof="0" dirty="0"/>
              <a:t>[Type your text here]</a:t>
            </a:r>
          </a:p>
          <a:p>
            <a:pPr lvl="1"/>
            <a:r>
              <a:rPr lang="en-GB" noProof="0" dirty="0"/>
              <a:t>[Type your text here]</a:t>
            </a:r>
          </a:p>
          <a:p>
            <a:pPr lvl="2"/>
            <a:r>
              <a:rPr lang="en-GB" noProof="0" dirty="0"/>
              <a:t>[Type your text here]</a:t>
            </a:r>
          </a:p>
          <a:p>
            <a:pPr lvl="3"/>
            <a:r>
              <a:rPr lang="en-GB" noProof="0" dirty="0"/>
              <a:t>[Type your text here]</a:t>
            </a:r>
          </a:p>
        </p:txBody>
      </p:sp>
    </p:spTree>
    <p:extLst>
      <p:ext uri="{BB962C8B-B14F-4D97-AF65-F5344CB8AC3E}">
        <p14:creationId xmlns:p14="http://schemas.microsoft.com/office/powerpoint/2010/main" val="10628069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255755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eu </a:t>
            </a:r>
            <a:r>
              <a:rPr lang="pt-BR" dirty="0" err="1"/>
              <a:t>sed</a:t>
            </a:r>
            <a:r>
              <a:rPr lang="pt-BR" dirty="0"/>
              <a:t> ex.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a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Nam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in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, vitae tempus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. 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6096000" y="1880963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>
            <a:spLocks noGrp="1"/>
          </p:cNvSpPr>
          <p:nvPr>
            <p:ph idx="15" hasCustomPrompt="1"/>
          </p:nvPr>
        </p:nvSpPr>
        <p:spPr>
          <a:xfrm>
            <a:off x="6419983" y="2392070"/>
            <a:ext cx="5256079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5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err="1"/>
              <a:t>Sed</a:t>
            </a:r>
            <a:r>
              <a:rPr lang="pt-BR"/>
              <a:t> ac </a:t>
            </a:r>
            <a:r>
              <a:rPr lang="pt-BR" err="1"/>
              <a:t>elementum</a:t>
            </a:r>
            <a:r>
              <a:rPr lang="pt-BR"/>
              <a:t> ante, id </a:t>
            </a:r>
            <a:r>
              <a:rPr lang="pt-BR" err="1"/>
              <a:t>varius</a:t>
            </a:r>
            <a:r>
              <a:rPr lang="pt-BR"/>
              <a:t> </a:t>
            </a:r>
            <a:r>
              <a:rPr lang="pt-BR" err="1"/>
              <a:t>orci</a:t>
            </a:r>
            <a:r>
              <a:rPr lang="pt-BR"/>
              <a:t>. </a:t>
            </a:r>
            <a:r>
              <a:rPr lang="pt-BR" err="1"/>
              <a:t>Maecenas</a:t>
            </a:r>
            <a:r>
              <a:rPr lang="pt-BR"/>
              <a:t> </a:t>
            </a:r>
            <a:r>
              <a:rPr lang="pt-BR" err="1"/>
              <a:t>interdum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</a:t>
            </a:r>
            <a:r>
              <a:rPr lang="pt-BR" err="1"/>
              <a:t>feugiat</a:t>
            </a:r>
            <a:r>
              <a:rPr lang="pt-BR"/>
              <a:t>. </a:t>
            </a:r>
          </a:p>
          <a:p>
            <a:pPr lvl="0"/>
            <a:r>
              <a:rPr lang="pt-BR" err="1"/>
              <a:t>Praesent</a:t>
            </a:r>
            <a:r>
              <a:rPr lang="pt-BR"/>
              <a:t> </a:t>
            </a:r>
            <a:r>
              <a:rPr lang="pt-BR" err="1"/>
              <a:t>elit</a:t>
            </a:r>
            <a:r>
              <a:rPr lang="pt-BR"/>
              <a:t> est, </a:t>
            </a:r>
            <a:r>
              <a:rPr lang="pt-BR" err="1"/>
              <a:t>accumsan</a:t>
            </a:r>
            <a:r>
              <a:rPr lang="pt-BR"/>
              <a:t> </a:t>
            </a:r>
            <a:r>
              <a:rPr lang="pt-BR" err="1"/>
              <a:t>eget</a:t>
            </a:r>
            <a:r>
              <a:rPr lang="pt-BR"/>
              <a:t> </a:t>
            </a:r>
            <a:r>
              <a:rPr lang="pt-BR" err="1"/>
              <a:t>consectetur</a:t>
            </a:r>
            <a:r>
              <a:rPr lang="pt-BR"/>
              <a:t> ac, </a:t>
            </a:r>
            <a:r>
              <a:rPr lang="pt-BR" err="1"/>
              <a:t>lacinia</a:t>
            </a:r>
            <a:r>
              <a:rPr lang="pt-BR"/>
              <a:t> id mi. </a:t>
            </a:r>
            <a:r>
              <a:rPr lang="pt-BR" err="1"/>
              <a:t>Duis</a:t>
            </a:r>
            <a:r>
              <a:rPr lang="pt-BR"/>
              <a:t> </a:t>
            </a:r>
            <a:r>
              <a:rPr lang="pt-BR" err="1"/>
              <a:t>molestie</a:t>
            </a:r>
            <a:r>
              <a:rPr lang="pt-BR"/>
              <a:t> </a:t>
            </a:r>
            <a:r>
              <a:rPr lang="pt-BR" err="1"/>
              <a:t>semper</a:t>
            </a:r>
            <a:r>
              <a:rPr lang="pt-BR"/>
              <a:t> nunc </a:t>
            </a:r>
            <a:r>
              <a:rPr lang="pt-BR" err="1"/>
              <a:t>venenatis</a:t>
            </a:r>
            <a:r>
              <a:rPr lang="pt-BR"/>
              <a:t> </a:t>
            </a:r>
            <a:r>
              <a:rPr lang="pt-BR" err="1"/>
              <a:t>posuere</a:t>
            </a:r>
            <a:r>
              <a:rPr lang="pt-BR"/>
              <a:t>. </a:t>
            </a:r>
          </a:p>
          <a:p>
            <a:pPr lvl="0"/>
            <a:r>
              <a:rPr lang="pt-BR"/>
              <a:t>In </a:t>
            </a:r>
            <a:r>
              <a:rPr lang="pt-BR" err="1"/>
              <a:t>maximus</a:t>
            </a:r>
            <a:r>
              <a:rPr lang="pt-BR"/>
              <a:t> </a:t>
            </a:r>
            <a:r>
              <a:rPr lang="pt-BR" err="1"/>
              <a:t>aliquam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pharetra</a:t>
            </a:r>
            <a:r>
              <a:rPr lang="pt-BR"/>
              <a:t> </a:t>
            </a:r>
            <a:r>
              <a:rPr lang="pt-BR" err="1"/>
              <a:t>imperdiet</a:t>
            </a:r>
            <a:r>
              <a:rPr lang="pt-BR"/>
              <a:t> massa tempus ut. In eu </a:t>
            </a:r>
            <a:r>
              <a:rPr lang="pt-BR" err="1"/>
              <a:t>odio</a:t>
            </a:r>
            <a:r>
              <a:rPr lang="pt-BR"/>
              <a:t> </a:t>
            </a:r>
            <a:r>
              <a:rPr lang="pt-BR" err="1"/>
              <a:t>at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 </a:t>
            </a:r>
            <a:r>
              <a:rPr lang="pt-BR" err="1"/>
              <a:t>tristique</a:t>
            </a:r>
            <a:r>
              <a:rPr lang="pt-BR"/>
              <a:t> </a:t>
            </a:r>
            <a:r>
              <a:rPr lang="pt-BR" err="1"/>
              <a:t>pretium</a:t>
            </a:r>
            <a:r>
              <a:rPr lang="pt-BR"/>
              <a:t> eu </a:t>
            </a:r>
            <a:r>
              <a:rPr lang="pt-BR" err="1"/>
              <a:t>sed</a:t>
            </a:r>
            <a:r>
              <a:rPr lang="pt-BR"/>
              <a:t> ex. </a:t>
            </a:r>
          </a:p>
          <a:p>
            <a:pPr lvl="0"/>
            <a:r>
              <a:rPr lang="pt-BR" err="1"/>
              <a:t>Sed</a:t>
            </a:r>
            <a:r>
              <a:rPr lang="pt-BR"/>
              <a:t> </a:t>
            </a:r>
            <a:r>
              <a:rPr lang="pt-BR" err="1"/>
              <a:t>faucibus</a:t>
            </a:r>
            <a:r>
              <a:rPr lang="pt-BR"/>
              <a:t> </a:t>
            </a:r>
            <a:r>
              <a:rPr lang="pt-BR" err="1"/>
              <a:t>efficitur</a:t>
            </a:r>
            <a:r>
              <a:rPr lang="pt-BR"/>
              <a:t> </a:t>
            </a:r>
            <a:r>
              <a:rPr lang="pt-BR" err="1"/>
              <a:t>tortor</a:t>
            </a:r>
            <a:r>
              <a:rPr lang="pt-BR"/>
              <a:t> </a:t>
            </a:r>
            <a:r>
              <a:rPr lang="pt-BR" err="1"/>
              <a:t>vel</a:t>
            </a:r>
            <a:r>
              <a:rPr lang="pt-BR"/>
              <a:t> </a:t>
            </a:r>
            <a:r>
              <a:rPr lang="pt-BR" err="1"/>
              <a:t>suscipit</a:t>
            </a:r>
            <a:r>
              <a:rPr lang="pt-BR"/>
              <a:t>. </a:t>
            </a:r>
            <a:r>
              <a:rPr lang="pt-BR" err="1"/>
              <a:t>Donec</a:t>
            </a:r>
            <a:r>
              <a:rPr lang="pt-BR"/>
              <a:t> </a:t>
            </a:r>
            <a:r>
              <a:rPr lang="pt-BR" err="1"/>
              <a:t>ligula</a:t>
            </a:r>
            <a:r>
              <a:rPr lang="pt-BR"/>
              <a:t> </a:t>
            </a:r>
            <a:r>
              <a:rPr lang="pt-BR" err="1"/>
              <a:t>enim</a:t>
            </a:r>
            <a:r>
              <a:rPr lang="pt-BR"/>
              <a:t>, </a:t>
            </a:r>
            <a:r>
              <a:rPr lang="pt-BR" err="1"/>
              <a:t>dapibus</a:t>
            </a:r>
            <a:r>
              <a:rPr lang="pt-BR"/>
              <a:t> </a:t>
            </a:r>
            <a:r>
              <a:rPr lang="pt-BR" err="1"/>
              <a:t>sit</a:t>
            </a:r>
            <a:r>
              <a:rPr lang="pt-BR"/>
              <a:t> </a:t>
            </a:r>
            <a:r>
              <a:rPr lang="pt-BR" err="1"/>
              <a:t>amet</a:t>
            </a:r>
            <a:r>
              <a:rPr lang="pt-BR"/>
              <a:t> urna </a:t>
            </a:r>
            <a:r>
              <a:rPr lang="pt-BR" err="1"/>
              <a:t>vel</a:t>
            </a:r>
            <a:r>
              <a:rPr lang="pt-BR"/>
              <a:t>, </a:t>
            </a:r>
            <a:r>
              <a:rPr lang="pt-BR" err="1"/>
              <a:t>convallis</a:t>
            </a:r>
            <a:r>
              <a:rPr lang="pt-BR"/>
              <a:t> </a:t>
            </a:r>
            <a:r>
              <a:rPr lang="pt-BR" err="1"/>
              <a:t>volutpat</a:t>
            </a:r>
            <a:r>
              <a:rPr lang="pt-BR"/>
              <a:t> </a:t>
            </a:r>
            <a:r>
              <a:rPr lang="pt-BR" err="1"/>
              <a:t>purus</a:t>
            </a:r>
            <a:r>
              <a:rPr lang="pt-BR"/>
              <a:t>. </a:t>
            </a:r>
          </a:p>
          <a:p>
            <a:pPr lvl="0"/>
            <a:r>
              <a:rPr lang="en-GB" err="1"/>
              <a:t>Curabitur</a:t>
            </a:r>
            <a:r>
              <a:rPr lang="en-GB"/>
              <a:t> at </a:t>
            </a:r>
            <a:r>
              <a:rPr lang="en-GB" err="1"/>
              <a:t>nisl</a:t>
            </a:r>
            <a:r>
              <a:rPr lang="en-GB"/>
              <a:t> </a:t>
            </a:r>
            <a:r>
              <a:rPr lang="en-GB" err="1"/>
              <a:t>ultricies</a:t>
            </a:r>
            <a:r>
              <a:rPr lang="en-GB"/>
              <a:t>, </a:t>
            </a:r>
            <a:r>
              <a:rPr lang="en-GB" err="1"/>
              <a:t>facilisis</a:t>
            </a:r>
            <a:r>
              <a:rPr lang="en-GB"/>
              <a:t> </a:t>
            </a:r>
            <a:r>
              <a:rPr lang="en-GB" err="1"/>
              <a:t>tortor</a:t>
            </a:r>
            <a:r>
              <a:rPr lang="en-GB"/>
              <a:t> at, </a:t>
            </a:r>
            <a:r>
              <a:rPr lang="en-GB" err="1"/>
              <a:t>molestie</a:t>
            </a:r>
            <a:r>
              <a:rPr lang="en-GB"/>
              <a:t> lacus. Maecenas </a:t>
            </a:r>
            <a:r>
              <a:rPr lang="en-GB" err="1"/>
              <a:t>malesuada</a:t>
            </a:r>
            <a:r>
              <a:rPr lang="en-GB"/>
              <a:t> </a:t>
            </a:r>
            <a:r>
              <a:rPr lang="en-GB" err="1"/>
              <a:t>imperdiet</a:t>
            </a:r>
            <a:r>
              <a:rPr lang="en-GB"/>
              <a:t> </a:t>
            </a:r>
            <a:r>
              <a:rPr lang="en-GB" err="1"/>
              <a:t>dolor</a:t>
            </a:r>
            <a:r>
              <a:rPr lang="en-GB"/>
              <a:t>, a porta </a:t>
            </a:r>
            <a:r>
              <a:rPr lang="en-GB" err="1"/>
              <a:t>justo</a:t>
            </a:r>
            <a:r>
              <a:rPr lang="en-GB"/>
              <a:t>. </a:t>
            </a:r>
            <a:r>
              <a:rPr lang="en-GB" err="1"/>
              <a:t>Suspendisse</a:t>
            </a:r>
            <a:r>
              <a:rPr lang="en-GB"/>
              <a:t> </a:t>
            </a:r>
            <a:r>
              <a:rPr lang="en-GB" err="1"/>
              <a:t>rhoncus</a:t>
            </a:r>
            <a:r>
              <a:rPr lang="en-GB"/>
              <a:t> </a:t>
            </a:r>
            <a:r>
              <a:rPr lang="en-GB" err="1"/>
              <a:t>enim</a:t>
            </a:r>
            <a:r>
              <a:rPr lang="en-GB"/>
              <a:t> at ipsum </a:t>
            </a:r>
            <a:r>
              <a:rPr lang="en-GB" err="1"/>
              <a:t>viverra</a:t>
            </a:r>
            <a:r>
              <a:rPr lang="en-GB"/>
              <a:t> </a:t>
            </a:r>
            <a:r>
              <a:rPr lang="en-GB" err="1"/>
              <a:t>interdum</a:t>
            </a:r>
            <a:r>
              <a:rPr lang="en-GB"/>
              <a:t>. </a:t>
            </a:r>
          </a:p>
          <a:p>
            <a:pPr lvl="0"/>
            <a:r>
              <a:rPr lang="en-GB" err="1"/>
              <a:t>Sed</a:t>
            </a:r>
            <a:r>
              <a:rPr lang="en-GB"/>
              <a:t> </a:t>
            </a:r>
            <a:r>
              <a:rPr lang="en-GB" err="1"/>
              <a:t>pulvinar</a:t>
            </a:r>
            <a:r>
              <a:rPr lang="en-GB"/>
              <a:t> </a:t>
            </a:r>
            <a:r>
              <a:rPr lang="en-GB" err="1"/>
              <a:t>justo</a:t>
            </a:r>
            <a:r>
              <a:rPr lang="en-GB"/>
              <a:t> a </a:t>
            </a:r>
            <a:r>
              <a:rPr lang="en-GB" err="1"/>
              <a:t>commodo</a:t>
            </a:r>
            <a:r>
              <a:rPr lang="en-GB"/>
              <a:t> </a:t>
            </a:r>
            <a:r>
              <a:rPr lang="en-GB" err="1"/>
              <a:t>faucibus</a:t>
            </a:r>
            <a:r>
              <a:rPr lang="en-GB"/>
              <a:t>. Nam </a:t>
            </a:r>
            <a:r>
              <a:rPr lang="en-GB" err="1"/>
              <a:t>auctor</a:t>
            </a:r>
            <a:r>
              <a:rPr lang="en-GB"/>
              <a:t> </a:t>
            </a:r>
            <a:r>
              <a:rPr lang="en-GB" err="1"/>
              <a:t>risus</a:t>
            </a:r>
            <a:r>
              <a:rPr lang="en-GB"/>
              <a:t> in </a:t>
            </a:r>
            <a:r>
              <a:rPr lang="en-GB" err="1"/>
              <a:t>erat</a:t>
            </a:r>
            <a:r>
              <a:rPr lang="en-GB"/>
              <a:t> </a:t>
            </a:r>
            <a:r>
              <a:rPr lang="en-GB" err="1"/>
              <a:t>suscipit</a:t>
            </a:r>
            <a:r>
              <a:rPr lang="en-GB"/>
              <a:t>, vitae tempus </a:t>
            </a:r>
            <a:r>
              <a:rPr lang="en-GB" err="1"/>
              <a:t>lectus</a:t>
            </a:r>
            <a:r>
              <a:rPr lang="en-GB"/>
              <a:t> </a:t>
            </a:r>
            <a:r>
              <a:rPr lang="en-GB" err="1"/>
              <a:t>aliquet</a:t>
            </a:r>
            <a:r>
              <a:rPr lang="en-GB"/>
              <a:t>. 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2" y="1752271"/>
            <a:ext cx="5256086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20" name="Text Placeholder 18"/>
          <p:cNvSpPr>
            <a:spLocks noGrp="1"/>
          </p:cNvSpPr>
          <p:nvPr>
            <p:ph type="body" sz="quarter" idx="17" hasCustomPrompt="1"/>
          </p:nvPr>
        </p:nvSpPr>
        <p:spPr>
          <a:xfrm>
            <a:off x="6419983" y="1752271"/>
            <a:ext cx="5256410" cy="511175"/>
          </a:xfrm>
          <a:prstGeom prst="rect">
            <a:avLst/>
          </a:prstGeom>
          <a:solidFill>
            <a:schemeClr val="accent4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36EBB71-1AEC-4D92-8A51-969FF0A7CB1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6096000" y="1880963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44665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orient="horz" pos="2160" userDrawn="1">
          <p15:clr>
            <a:srgbClr val="FBAE40"/>
          </p15:clr>
        </p15:guide>
        <p15:guide id="7" pos="3840" userDrawn="1">
          <p15:clr>
            <a:srgbClr val="FBAE40"/>
          </p15:clr>
        </p15:guide>
        <p15:guide id="8" orient="horz" pos="572" userDrawn="1">
          <p15:clr>
            <a:srgbClr val="FBAE40"/>
          </p15:clr>
        </p15:guide>
        <p15:guide id="9" pos="7355" userDrawn="1">
          <p15:clr>
            <a:srgbClr val="FBAE40"/>
          </p15:clr>
        </p15:guide>
        <p15:guide id="10" pos="325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column + 1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6EBB71-1AEC-4D92-8A51-969FF0A7CB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78360" y="135266"/>
            <a:ext cx="11311642" cy="416620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[Add slide title here]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5938" y="2392070"/>
            <a:ext cx="5255755" cy="398968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>
              <a:buClr>
                <a:schemeClr val="accent1"/>
              </a:buClr>
              <a:buSzPct val="80000"/>
              <a:buFont typeface="Bahnschrift SemiBold SemiConden" panose="020B0502040204020203" pitchFamily="34" charset="0"/>
              <a:buChar char="&gt;"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pt-BR" dirty="0" err="1"/>
              <a:t>Sed</a:t>
            </a:r>
            <a:r>
              <a:rPr lang="pt-BR" dirty="0"/>
              <a:t> ac </a:t>
            </a:r>
            <a:r>
              <a:rPr lang="pt-BR" dirty="0" err="1"/>
              <a:t>elementum</a:t>
            </a:r>
            <a:r>
              <a:rPr lang="pt-BR" dirty="0"/>
              <a:t> ante, id </a:t>
            </a:r>
            <a:r>
              <a:rPr lang="pt-BR" dirty="0" err="1"/>
              <a:t>varius</a:t>
            </a:r>
            <a:r>
              <a:rPr lang="pt-BR" dirty="0"/>
              <a:t> </a:t>
            </a:r>
            <a:r>
              <a:rPr lang="pt-BR" dirty="0" err="1"/>
              <a:t>orci</a:t>
            </a:r>
            <a:r>
              <a:rPr lang="pt-BR" dirty="0"/>
              <a:t>. </a:t>
            </a:r>
            <a:r>
              <a:rPr lang="pt-BR" dirty="0" err="1"/>
              <a:t>Maecenas</a:t>
            </a:r>
            <a:r>
              <a:rPr lang="pt-BR" dirty="0"/>
              <a:t> </a:t>
            </a:r>
            <a:r>
              <a:rPr lang="pt-BR" dirty="0" err="1"/>
              <a:t>interdum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</a:t>
            </a:r>
            <a:r>
              <a:rPr lang="pt-BR" dirty="0" err="1"/>
              <a:t>feugiat</a:t>
            </a:r>
            <a:r>
              <a:rPr lang="pt-BR" dirty="0"/>
              <a:t>. </a:t>
            </a:r>
          </a:p>
          <a:p>
            <a:pPr lvl="0"/>
            <a:r>
              <a:rPr lang="pt-BR" dirty="0" err="1"/>
              <a:t>Praesent</a:t>
            </a:r>
            <a:r>
              <a:rPr lang="pt-BR" dirty="0"/>
              <a:t> </a:t>
            </a:r>
            <a:r>
              <a:rPr lang="pt-BR" dirty="0" err="1"/>
              <a:t>elit</a:t>
            </a:r>
            <a:r>
              <a:rPr lang="pt-BR" dirty="0"/>
              <a:t> est, </a:t>
            </a:r>
            <a:r>
              <a:rPr lang="pt-BR" dirty="0" err="1"/>
              <a:t>accumsan</a:t>
            </a:r>
            <a:r>
              <a:rPr lang="pt-BR" dirty="0"/>
              <a:t> </a:t>
            </a:r>
            <a:r>
              <a:rPr lang="pt-BR" dirty="0" err="1"/>
              <a:t>eget</a:t>
            </a:r>
            <a:r>
              <a:rPr lang="pt-BR" dirty="0"/>
              <a:t> </a:t>
            </a:r>
            <a:r>
              <a:rPr lang="pt-BR" dirty="0" err="1"/>
              <a:t>consectetur</a:t>
            </a:r>
            <a:r>
              <a:rPr lang="pt-BR" dirty="0"/>
              <a:t> ac, </a:t>
            </a:r>
            <a:r>
              <a:rPr lang="pt-BR" dirty="0" err="1"/>
              <a:t>lacinia</a:t>
            </a:r>
            <a:r>
              <a:rPr lang="pt-BR" dirty="0"/>
              <a:t> id mi. </a:t>
            </a:r>
            <a:r>
              <a:rPr lang="pt-BR" dirty="0" err="1"/>
              <a:t>Duis</a:t>
            </a:r>
            <a:r>
              <a:rPr lang="pt-BR" dirty="0"/>
              <a:t> </a:t>
            </a:r>
            <a:r>
              <a:rPr lang="pt-BR" dirty="0" err="1"/>
              <a:t>molestie</a:t>
            </a:r>
            <a:r>
              <a:rPr lang="pt-BR" dirty="0"/>
              <a:t> </a:t>
            </a:r>
            <a:r>
              <a:rPr lang="pt-BR" dirty="0" err="1"/>
              <a:t>semper</a:t>
            </a:r>
            <a:r>
              <a:rPr lang="pt-BR" dirty="0"/>
              <a:t> nunc </a:t>
            </a:r>
            <a:r>
              <a:rPr lang="pt-BR" dirty="0" err="1"/>
              <a:t>venenatis</a:t>
            </a:r>
            <a:r>
              <a:rPr lang="pt-BR" dirty="0"/>
              <a:t> </a:t>
            </a:r>
            <a:r>
              <a:rPr lang="pt-BR" dirty="0" err="1"/>
              <a:t>posuere</a:t>
            </a:r>
            <a:r>
              <a:rPr lang="pt-BR" dirty="0"/>
              <a:t>. </a:t>
            </a:r>
          </a:p>
          <a:p>
            <a:pPr lvl="0"/>
            <a:r>
              <a:rPr lang="pt-BR" dirty="0"/>
              <a:t>In </a:t>
            </a:r>
            <a:r>
              <a:rPr lang="pt-BR" dirty="0" err="1"/>
              <a:t>maximus</a:t>
            </a:r>
            <a:r>
              <a:rPr lang="pt-BR" dirty="0"/>
              <a:t> </a:t>
            </a:r>
            <a:r>
              <a:rPr lang="pt-BR" dirty="0" err="1"/>
              <a:t>aliquam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pharetra</a:t>
            </a:r>
            <a:r>
              <a:rPr lang="pt-BR" dirty="0"/>
              <a:t> </a:t>
            </a:r>
            <a:r>
              <a:rPr lang="pt-BR" dirty="0" err="1"/>
              <a:t>imperdiet</a:t>
            </a:r>
            <a:r>
              <a:rPr lang="pt-BR" dirty="0"/>
              <a:t> massa tempus ut. In eu </a:t>
            </a:r>
            <a:r>
              <a:rPr lang="pt-BR" dirty="0" err="1"/>
              <a:t>odio</a:t>
            </a:r>
            <a:r>
              <a:rPr lang="pt-BR" dirty="0"/>
              <a:t> </a:t>
            </a:r>
            <a:r>
              <a:rPr lang="pt-BR" dirty="0" err="1"/>
              <a:t>at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 </a:t>
            </a:r>
            <a:r>
              <a:rPr lang="pt-BR" dirty="0" err="1"/>
              <a:t>tristique</a:t>
            </a:r>
            <a:r>
              <a:rPr lang="pt-BR" dirty="0"/>
              <a:t> </a:t>
            </a:r>
            <a:r>
              <a:rPr lang="pt-BR" dirty="0" err="1"/>
              <a:t>pretium</a:t>
            </a:r>
            <a:r>
              <a:rPr lang="pt-BR" dirty="0"/>
              <a:t> eu </a:t>
            </a:r>
            <a:r>
              <a:rPr lang="pt-BR" dirty="0" err="1"/>
              <a:t>sed</a:t>
            </a:r>
            <a:r>
              <a:rPr lang="pt-BR" dirty="0"/>
              <a:t> ex. </a:t>
            </a:r>
          </a:p>
          <a:p>
            <a:pPr lvl="0"/>
            <a:r>
              <a:rPr lang="pt-BR" dirty="0" err="1"/>
              <a:t>Sed</a:t>
            </a:r>
            <a:r>
              <a:rPr lang="pt-BR" dirty="0"/>
              <a:t> </a:t>
            </a:r>
            <a:r>
              <a:rPr lang="pt-BR" dirty="0" err="1"/>
              <a:t>faucibus</a:t>
            </a:r>
            <a:r>
              <a:rPr lang="pt-BR" dirty="0"/>
              <a:t> </a:t>
            </a:r>
            <a:r>
              <a:rPr lang="pt-BR" dirty="0" err="1"/>
              <a:t>efficitur</a:t>
            </a:r>
            <a:r>
              <a:rPr lang="pt-BR" dirty="0"/>
              <a:t> </a:t>
            </a:r>
            <a:r>
              <a:rPr lang="pt-BR" dirty="0" err="1"/>
              <a:t>tortor</a:t>
            </a:r>
            <a:r>
              <a:rPr lang="pt-BR" dirty="0"/>
              <a:t> </a:t>
            </a:r>
            <a:r>
              <a:rPr lang="pt-BR" dirty="0" err="1"/>
              <a:t>vel</a:t>
            </a:r>
            <a:r>
              <a:rPr lang="pt-BR" dirty="0"/>
              <a:t> </a:t>
            </a:r>
            <a:r>
              <a:rPr lang="pt-BR" dirty="0" err="1"/>
              <a:t>suscipit</a:t>
            </a:r>
            <a:r>
              <a:rPr lang="pt-BR" dirty="0"/>
              <a:t>. </a:t>
            </a:r>
            <a:r>
              <a:rPr lang="pt-BR" dirty="0" err="1"/>
              <a:t>Donec</a:t>
            </a:r>
            <a:r>
              <a:rPr lang="pt-BR" dirty="0"/>
              <a:t> </a:t>
            </a:r>
            <a:r>
              <a:rPr lang="pt-BR" dirty="0" err="1"/>
              <a:t>ligula</a:t>
            </a:r>
            <a:r>
              <a:rPr lang="pt-BR" dirty="0"/>
              <a:t> </a:t>
            </a:r>
            <a:r>
              <a:rPr lang="pt-BR" dirty="0" err="1"/>
              <a:t>enim</a:t>
            </a:r>
            <a:r>
              <a:rPr lang="pt-BR" dirty="0"/>
              <a:t>, </a:t>
            </a:r>
            <a:r>
              <a:rPr lang="pt-BR" dirty="0" err="1"/>
              <a:t>dapibus</a:t>
            </a:r>
            <a:r>
              <a:rPr lang="pt-BR" dirty="0"/>
              <a:t> </a:t>
            </a:r>
            <a:r>
              <a:rPr lang="pt-BR" dirty="0" err="1"/>
              <a:t>sit</a:t>
            </a:r>
            <a:r>
              <a:rPr lang="pt-BR" dirty="0"/>
              <a:t> </a:t>
            </a:r>
            <a:r>
              <a:rPr lang="pt-BR" dirty="0" err="1"/>
              <a:t>amet</a:t>
            </a:r>
            <a:r>
              <a:rPr lang="pt-BR" dirty="0"/>
              <a:t> urna </a:t>
            </a:r>
            <a:r>
              <a:rPr lang="pt-BR" dirty="0" err="1"/>
              <a:t>vel</a:t>
            </a:r>
            <a:r>
              <a:rPr lang="pt-BR" dirty="0"/>
              <a:t>, </a:t>
            </a:r>
            <a:r>
              <a:rPr lang="pt-BR" dirty="0" err="1"/>
              <a:t>convallis</a:t>
            </a:r>
            <a:r>
              <a:rPr lang="pt-BR" dirty="0"/>
              <a:t> </a:t>
            </a:r>
            <a:r>
              <a:rPr lang="pt-BR" dirty="0" err="1"/>
              <a:t>volutpat</a:t>
            </a:r>
            <a:r>
              <a:rPr lang="pt-BR" dirty="0"/>
              <a:t> </a:t>
            </a:r>
            <a:r>
              <a:rPr lang="pt-BR" dirty="0" err="1"/>
              <a:t>purus</a:t>
            </a:r>
            <a:r>
              <a:rPr lang="pt-BR" dirty="0"/>
              <a:t>. </a:t>
            </a:r>
          </a:p>
          <a:p>
            <a:pPr lvl="0"/>
            <a:r>
              <a:rPr lang="en-GB" dirty="0" err="1"/>
              <a:t>Curabitur</a:t>
            </a:r>
            <a:r>
              <a:rPr lang="en-GB" dirty="0"/>
              <a:t> at </a:t>
            </a:r>
            <a:r>
              <a:rPr lang="en-GB" dirty="0" err="1"/>
              <a:t>nisl</a:t>
            </a:r>
            <a:r>
              <a:rPr lang="en-GB" dirty="0"/>
              <a:t> </a:t>
            </a:r>
            <a:r>
              <a:rPr lang="en-GB" dirty="0" err="1"/>
              <a:t>ultricies</a:t>
            </a:r>
            <a:r>
              <a:rPr lang="en-GB" dirty="0"/>
              <a:t>, </a:t>
            </a:r>
            <a:r>
              <a:rPr lang="en-GB" dirty="0" err="1"/>
              <a:t>facilisis</a:t>
            </a:r>
            <a:r>
              <a:rPr lang="en-GB" dirty="0"/>
              <a:t> </a:t>
            </a:r>
            <a:r>
              <a:rPr lang="en-GB" dirty="0" err="1"/>
              <a:t>tortor</a:t>
            </a:r>
            <a:r>
              <a:rPr lang="en-GB" dirty="0"/>
              <a:t> at, </a:t>
            </a:r>
            <a:r>
              <a:rPr lang="en-GB" dirty="0" err="1"/>
              <a:t>molestie</a:t>
            </a:r>
            <a:r>
              <a:rPr lang="en-GB" dirty="0"/>
              <a:t> lacus. Maecenas </a:t>
            </a:r>
            <a:r>
              <a:rPr lang="en-GB" dirty="0" err="1"/>
              <a:t>malesuada</a:t>
            </a:r>
            <a:r>
              <a:rPr lang="en-GB" dirty="0"/>
              <a:t> </a:t>
            </a:r>
            <a:r>
              <a:rPr lang="en-GB" dirty="0" err="1"/>
              <a:t>imperdiet</a:t>
            </a:r>
            <a:r>
              <a:rPr lang="en-GB" dirty="0"/>
              <a:t> </a:t>
            </a:r>
            <a:r>
              <a:rPr lang="en-GB" dirty="0" err="1"/>
              <a:t>dolor</a:t>
            </a:r>
            <a:r>
              <a:rPr lang="en-GB" dirty="0"/>
              <a:t>, a porta </a:t>
            </a:r>
            <a:r>
              <a:rPr lang="en-GB" dirty="0" err="1"/>
              <a:t>justo</a:t>
            </a:r>
            <a:r>
              <a:rPr lang="en-GB" dirty="0"/>
              <a:t>. </a:t>
            </a:r>
            <a:r>
              <a:rPr lang="en-GB" dirty="0" err="1"/>
              <a:t>Suspendisse</a:t>
            </a:r>
            <a:r>
              <a:rPr lang="en-GB" dirty="0"/>
              <a:t> </a:t>
            </a:r>
            <a:r>
              <a:rPr lang="en-GB" dirty="0" err="1"/>
              <a:t>rhoncus</a:t>
            </a:r>
            <a:r>
              <a:rPr lang="en-GB" dirty="0"/>
              <a:t> </a:t>
            </a:r>
            <a:r>
              <a:rPr lang="en-GB" dirty="0" err="1"/>
              <a:t>enim</a:t>
            </a:r>
            <a:r>
              <a:rPr lang="en-GB" dirty="0"/>
              <a:t> at ipsum </a:t>
            </a:r>
            <a:r>
              <a:rPr lang="en-GB" dirty="0" err="1"/>
              <a:t>viverra</a:t>
            </a:r>
            <a:r>
              <a:rPr lang="en-GB" dirty="0"/>
              <a:t> </a:t>
            </a:r>
            <a:r>
              <a:rPr lang="en-GB" dirty="0" err="1"/>
              <a:t>interdum</a:t>
            </a:r>
            <a:r>
              <a:rPr lang="en-GB" dirty="0"/>
              <a:t>. </a:t>
            </a:r>
          </a:p>
          <a:p>
            <a:pPr lvl="0"/>
            <a:r>
              <a:rPr lang="en-GB" dirty="0" err="1"/>
              <a:t>Sed</a:t>
            </a:r>
            <a:r>
              <a:rPr lang="en-GB" dirty="0"/>
              <a:t> </a:t>
            </a:r>
            <a:r>
              <a:rPr lang="en-GB" dirty="0" err="1"/>
              <a:t>pulvinar</a:t>
            </a:r>
            <a:r>
              <a:rPr lang="en-GB" dirty="0"/>
              <a:t> </a:t>
            </a:r>
            <a:r>
              <a:rPr lang="en-GB" dirty="0" err="1"/>
              <a:t>justo</a:t>
            </a:r>
            <a:r>
              <a:rPr lang="en-GB" dirty="0"/>
              <a:t> a </a:t>
            </a:r>
            <a:r>
              <a:rPr lang="en-GB" dirty="0" err="1"/>
              <a:t>commodo</a:t>
            </a:r>
            <a:r>
              <a:rPr lang="en-GB" dirty="0"/>
              <a:t> </a:t>
            </a:r>
            <a:r>
              <a:rPr lang="en-GB" dirty="0" err="1"/>
              <a:t>faucibus</a:t>
            </a:r>
            <a:r>
              <a:rPr lang="en-GB" dirty="0"/>
              <a:t>. Nam </a:t>
            </a:r>
            <a:r>
              <a:rPr lang="en-GB" dirty="0" err="1"/>
              <a:t>auctor</a:t>
            </a:r>
            <a:r>
              <a:rPr lang="en-GB" dirty="0"/>
              <a:t> </a:t>
            </a:r>
            <a:r>
              <a:rPr lang="en-GB" dirty="0" err="1"/>
              <a:t>risus</a:t>
            </a:r>
            <a:r>
              <a:rPr lang="en-GB" dirty="0"/>
              <a:t> in </a:t>
            </a:r>
            <a:r>
              <a:rPr lang="en-GB" dirty="0" err="1"/>
              <a:t>erat</a:t>
            </a:r>
            <a:r>
              <a:rPr lang="en-GB" dirty="0"/>
              <a:t> </a:t>
            </a:r>
            <a:r>
              <a:rPr lang="en-GB" dirty="0" err="1"/>
              <a:t>suscipit</a:t>
            </a:r>
            <a:r>
              <a:rPr lang="en-GB" dirty="0"/>
              <a:t>, vitae tempus </a:t>
            </a:r>
            <a:r>
              <a:rPr lang="en-GB" dirty="0" err="1"/>
              <a:t>lectus</a:t>
            </a:r>
            <a:r>
              <a:rPr lang="en-GB" dirty="0"/>
              <a:t> </a:t>
            </a:r>
            <a:r>
              <a:rPr lang="en-GB" dirty="0" err="1"/>
              <a:t>aliquet</a:t>
            </a:r>
            <a:r>
              <a:rPr lang="en-GB" dirty="0"/>
              <a:t>. </a:t>
            </a:r>
          </a:p>
        </p:txBody>
      </p:sp>
      <p:sp>
        <p:nvSpPr>
          <p:cNvPr id="6" name="Text Placeholder 18"/>
          <p:cNvSpPr>
            <a:spLocks noGrp="1"/>
          </p:cNvSpPr>
          <p:nvPr>
            <p:ph type="body" sz="quarter" idx="16" hasCustomPrompt="1"/>
          </p:nvPr>
        </p:nvSpPr>
        <p:spPr>
          <a:xfrm>
            <a:off x="515932" y="1752271"/>
            <a:ext cx="5256086" cy="511175"/>
          </a:xfrm>
          <a:prstGeom prst="rect">
            <a:avLst/>
          </a:prstGeom>
          <a:solidFill>
            <a:schemeClr val="accent1"/>
          </a:solidFill>
        </p:spPr>
        <p:txBody>
          <a:bodyPr lIns="180000" anchor="ctr"/>
          <a:lstStyle>
            <a:lvl1pPr marL="0" indent="0" algn="ctr">
              <a:buNone/>
              <a:defRPr sz="1800" b="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[Insert the title of this column here]</a:t>
            </a:r>
            <a:endParaRPr lang="en-GB"/>
          </a:p>
        </p:txBody>
      </p:sp>
      <p:sp>
        <p:nvSpPr>
          <p:cNvPr id="7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515938" y="908050"/>
            <a:ext cx="11160125" cy="5794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 baseline="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This is a placeholder for a short introduction text to the slide. </a:t>
            </a:r>
            <a:r>
              <a:rPr lang="en-US" dirty="0" err="1"/>
              <a:t>Aliquam</a:t>
            </a:r>
            <a:r>
              <a:rPr lang="en-US" dirty="0"/>
              <a:t> </a:t>
            </a:r>
            <a:r>
              <a:rPr lang="en-US" dirty="0" err="1"/>
              <a:t>erat</a:t>
            </a:r>
            <a:r>
              <a:rPr lang="en-US" dirty="0"/>
              <a:t> </a:t>
            </a:r>
            <a:r>
              <a:rPr lang="en-US" dirty="0" err="1"/>
              <a:t>volutpat</a:t>
            </a:r>
            <a:r>
              <a:rPr lang="en-US" dirty="0"/>
              <a:t>. </a:t>
            </a:r>
            <a:br>
              <a:rPr lang="en-US" dirty="0"/>
            </a:br>
            <a:r>
              <a:rPr lang="en-US" dirty="0"/>
              <a:t>Nam vitae </a:t>
            </a:r>
            <a:r>
              <a:rPr lang="en-US" dirty="0" err="1"/>
              <a:t>vulputate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. Nam </a:t>
            </a:r>
            <a:r>
              <a:rPr lang="en-US" dirty="0" err="1"/>
              <a:t>eget</a:t>
            </a:r>
            <a:r>
              <a:rPr lang="en-US" dirty="0"/>
              <a:t> </a:t>
            </a:r>
            <a:r>
              <a:rPr lang="en-US" dirty="0" err="1"/>
              <a:t>metus</a:t>
            </a:r>
            <a:r>
              <a:rPr lang="en-US" dirty="0"/>
              <a:t> </a:t>
            </a:r>
            <a:r>
              <a:rPr lang="en-US" dirty="0" err="1"/>
              <a:t>leo</a:t>
            </a:r>
            <a:r>
              <a:rPr lang="en-US" dirty="0"/>
              <a:t>. Maecenas dictum ex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neque</a:t>
            </a:r>
            <a:r>
              <a:rPr lang="en-US" dirty="0"/>
              <a:t> cursus </a:t>
            </a:r>
            <a:r>
              <a:rPr lang="en-US" dirty="0" err="1"/>
              <a:t>eleifend</a:t>
            </a:r>
            <a:r>
              <a:rPr lang="en-US" dirty="0"/>
              <a:t>. </a:t>
            </a:r>
            <a:r>
              <a:rPr lang="en-US" dirty="0" err="1"/>
              <a:t>Cras</a:t>
            </a:r>
            <a:r>
              <a:rPr lang="en-US" dirty="0"/>
              <a:t> </a:t>
            </a:r>
            <a:r>
              <a:rPr lang="en-US" dirty="0" err="1"/>
              <a:t>luctus</a:t>
            </a:r>
            <a:r>
              <a:rPr lang="en-US" dirty="0"/>
              <a:t> </a:t>
            </a:r>
            <a:r>
              <a:rPr lang="en-US" dirty="0" err="1"/>
              <a:t>bibendum</a:t>
            </a:r>
            <a:r>
              <a:rPr lang="en-US" dirty="0"/>
              <a:t> pharetra.</a:t>
            </a:r>
            <a:endParaRPr lang="en-GB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6096000" y="1991735"/>
            <a:ext cx="0" cy="4390015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288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0621" y="649287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  <a:latin typeface="+mj-lt"/>
              </a:defRPr>
            </a:lvl1pPr>
          </a:lstStyle>
          <a:p>
            <a:fld id="{A36EBB71-1AEC-4D92-8A51-969FF0A7CB1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15299" y="128526"/>
            <a:ext cx="11961274" cy="424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24000"/>
            <a:endParaRPr lang="es-ES" b="1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7" y="31359"/>
            <a:ext cx="385398" cy="619065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1983821" y="128526"/>
            <a:ext cx="92752" cy="4247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115299" y="128526"/>
            <a:ext cx="11961274" cy="42473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kern="1200" baseline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ea typeface="+mj-ea"/>
                <a:cs typeface="+mj-cs"/>
              </a:defRPr>
            </a:lvl1pPr>
          </a:lstStyle>
          <a:p>
            <a:pPr marL="324000"/>
            <a:endParaRPr lang="es-ES" b="1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347" y="31359"/>
            <a:ext cx="385398" cy="619065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1983821" y="128526"/>
            <a:ext cx="92752" cy="424732"/>
          </a:xfrm>
          <a:prstGeom prst="rect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4195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700" r:id="rId2"/>
    <p:sldLayoutId id="2147483686" r:id="rId3"/>
    <p:sldLayoutId id="2147483687" r:id="rId4"/>
    <p:sldLayoutId id="2147483665" r:id="rId5"/>
    <p:sldLayoutId id="2147483678" r:id="rId6"/>
    <p:sldLayoutId id="2147483683" r:id="rId7"/>
    <p:sldLayoutId id="2147483691" r:id="rId8"/>
    <p:sldLayoutId id="2147483702" r:id="rId9"/>
    <p:sldLayoutId id="2147483703" r:id="rId10"/>
    <p:sldLayoutId id="2147483704" r:id="rId11"/>
    <p:sldLayoutId id="2147483705" r:id="rId12"/>
    <p:sldLayoutId id="2147483706" r:id="rId13"/>
    <p:sldLayoutId id="2147483707" r:id="rId14"/>
    <p:sldLayoutId id="2147483708" r:id="rId15"/>
    <p:sldLayoutId id="2147483709" r:id="rId16"/>
    <p:sldLayoutId id="2147483710" r:id="rId17"/>
    <p:sldLayoutId id="2147483711" r:id="rId18"/>
    <p:sldLayoutId id="2147483699" r:id="rId19"/>
    <p:sldLayoutId id="2147483715" r:id="rId20"/>
    <p:sldLayoutId id="2147483717" r:id="rId21"/>
    <p:sldLayoutId id="2147483730" r:id="rId22"/>
    <p:sldLayoutId id="2147483742" r:id="rId23"/>
    <p:sldLayoutId id="2147483745" r:id="rId24"/>
    <p:sldLayoutId id="2147483747" r:id="rId25"/>
    <p:sldLayoutId id="2147483748" r:id="rId26"/>
    <p:sldLayoutId id="2147483749" r:id="rId27"/>
    <p:sldLayoutId id="2147483751" r:id="rId28"/>
    <p:sldLayoutId id="2147483752" r:id="rId29"/>
    <p:sldLayoutId id="2147483754" r:id="rId30"/>
    <p:sldLayoutId id="2147483755" r:id="rId31"/>
    <p:sldLayoutId id="2147483756" r:id="rId3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 baseline="0">
          <a:solidFill>
            <a:schemeClr val="bg1">
              <a:lumMod val="50000"/>
            </a:schemeClr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1" kern="1200">
          <a:solidFill>
            <a:schemeClr val="tx1">
              <a:lumMod val="65000"/>
              <a:lumOff val="35000"/>
            </a:schemeClr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Calibri Light" panose="020F0302020204030204" pitchFamily="34" charset="0"/>
          <a:ea typeface="+mn-ea"/>
          <a:cs typeface="Calibri Light" panose="020F03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pos="7355">
          <p15:clr>
            <a:srgbClr val="F26B43"/>
          </p15:clr>
        </p15:guide>
        <p15:guide id="4" pos="325">
          <p15:clr>
            <a:srgbClr val="F26B43"/>
          </p15:clr>
        </p15:guide>
        <p15:guide id="5" orient="horz" pos="572">
          <p15:clr>
            <a:srgbClr val="F26B43"/>
          </p15:clr>
        </p15:guide>
        <p15:guide id="6" orient="horz" pos="402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openxmlformats.org/officeDocument/2006/relationships/image" Target="../media/image36.png"/><Relationship Id="rId18" Type="http://schemas.openxmlformats.org/officeDocument/2006/relationships/image" Target="../media/image41.png"/><Relationship Id="rId26" Type="http://schemas.openxmlformats.org/officeDocument/2006/relationships/image" Target="../media/image49.png"/><Relationship Id="rId3" Type="http://schemas.openxmlformats.org/officeDocument/2006/relationships/image" Target="../media/image26.png"/><Relationship Id="rId21" Type="http://schemas.openxmlformats.org/officeDocument/2006/relationships/image" Target="../media/image44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17" Type="http://schemas.openxmlformats.org/officeDocument/2006/relationships/image" Target="../media/image40.png"/><Relationship Id="rId25" Type="http://schemas.openxmlformats.org/officeDocument/2006/relationships/image" Target="../media/image48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39.png"/><Relationship Id="rId20" Type="http://schemas.openxmlformats.org/officeDocument/2006/relationships/image" Target="../media/image43.png"/><Relationship Id="rId29" Type="http://schemas.openxmlformats.org/officeDocument/2006/relationships/image" Target="../media/image52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24" Type="http://schemas.openxmlformats.org/officeDocument/2006/relationships/image" Target="../media/image47.png"/><Relationship Id="rId5" Type="http://schemas.openxmlformats.org/officeDocument/2006/relationships/image" Target="../media/image28.png"/><Relationship Id="rId15" Type="http://schemas.openxmlformats.org/officeDocument/2006/relationships/image" Target="../media/image38.png"/><Relationship Id="rId23" Type="http://schemas.openxmlformats.org/officeDocument/2006/relationships/image" Target="../media/image46.png"/><Relationship Id="rId28" Type="http://schemas.openxmlformats.org/officeDocument/2006/relationships/image" Target="../media/image51.png"/><Relationship Id="rId10" Type="http://schemas.openxmlformats.org/officeDocument/2006/relationships/image" Target="../media/image33.png"/><Relationship Id="rId19" Type="http://schemas.openxmlformats.org/officeDocument/2006/relationships/image" Target="../media/image42.png"/><Relationship Id="rId31" Type="http://schemas.openxmlformats.org/officeDocument/2006/relationships/image" Target="../media/image54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Relationship Id="rId14" Type="http://schemas.openxmlformats.org/officeDocument/2006/relationships/image" Target="../media/image37.png"/><Relationship Id="rId22" Type="http://schemas.openxmlformats.org/officeDocument/2006/relationships/image" Target="../media/image45.png"/><Relationship Id="rId27" Type="http://schemas.openxmlformats.org/officeDocument/2006/relationships/image" Target="../media/image50.png"/><Relationship Id="rId30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5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67.jpg"/><Relationship Id="rId5" Type="http://schemas.openxmlformats.org/officeDocument/2006/relationships/image" Target="../media/image66.jpeg"/><Relationship Id="rId4" Type="http://schemas.openxmlformats.org/officeDocument/2006/relationships/image" Target="../media/image6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5.xml"/><Relationship Id="rId5" Type="http://schemas.openxmlformats.org/officeDocument/2006/relationships/chart" Target="../charts/chart1.xml"/><Relationship Id="rId4" Type="http://schemas.openxmlformats.org/officeDocument/2006/relationships/image" Target="../media/image6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2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5.xml"/><Relationship Id="rId5" Type="http://schemas.openxmlformats.org/officeDocument/2006/relationships/image" Target="../media/image71.png"/><Relationship Id="rId4" Type="http://schemas.openxmlformats.org/officeDocument/2006/relationships/image" Target="../media/image5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0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jpeg"/><Relationship Id="rId3" Type="http://schemas.openxmlformats.org/officeDocument/2006/relationships/image" Target="../media/image58.png"/><Relationship Id="rId7" Type="http://schemas.openxmlformats.org/officeDocument/2006/relationships/image" Target="../media/image7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png"/><Relationship Id="rId5" Type="http://schemas.openxmlformats.org/officeDocument/2006/relationships/image" Target="../media/image74.png"/><Relationship Id="rId10" Type="http://schemas.openxmlformats.org/officeDocument/2006/relationships/image" Target="../media/image78.jpg"/><Relationship Id="rId4" Type="http://schemas.openxmlformats.org/officeDocument/2006/relationships/image" Target="../media/image73.png"/><Relationship Id="rId9" Type="http://schemas.openxmlformats.org/officeDocument/2006/relationships/image" Target="../media/image7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3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3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bin"/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3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jpg"/><Relationship Id="rId3" Type="http://schemas.openxmlformats.org/officeDocument/2006/relationships/image" Target="../media/image84.png"/><Relationship Id="rId7" Type="http://schemas.openxmlformats.org/officeDocument/2006/relationships/image" Target="../media/image8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59.png"/><Relationship Id="rId5" Type="http://schemas.openxmlformats.org/officeDocument/2006/relationships/image" Target="../media/image85.png"/><Relationship Id="rId4" Type="http://schemas.openxmlformats.org/officeDocument/2006/relationships/image" Target="../media/image7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87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0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2.xml"/><Relationship Id="rId5" Type="http://schemas.openxmlformats.org/officeDocument/2006/relationships/image" Target="../media/image92.jpeg"/><Relationship Id="rId4" Type="http://schemas.openxmlformats.org/officeDocument/2006/relationships/image" Target="../media/image9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13" Type="http://schemas.openxmlformats.org/officeDocument/2006/relationships/image" Target="../media/image18.png"/><Relationship Id="rId18" Type="http://schemas.openxmlformats.org/officeDocument/2006/relationships/image" Target="../media/image28.svg"/><Relationship Id="rId3" Type="http://schemas.openxmlformats.org/officeDocument/2006/relationships/image" Target="../media/image13.png"/><Relationship Id="rId21" Type="http://schemas.openxmlformats.org/officeDocument/2006/relationships/image" Target="../media/image22.png"/><Relationship Id="rId7" Type="http://schemas.openxmlformats.org/officeDocument/2006/relationships/image" Target="../media/image15.png"/><Relationship Id="rId12" Type="http://schemas.openxmlformats.org/officeDocument/2006/relationships/image" Target="../media/image22.svg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26.svg"/><Relationship Id="rId20" Type="http://schemas.openxmlformats.org/officeDocument/2006/relationships/image" Target="../media/image30.sv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6.svg"/><Relationship Id="rId11" Type="http://schemas.openxmlformats.org/officeDocument/2006/relationships/image" Target="../media/image17.png"/><Relationship Id="rId24" Type="http://schemas.openxmlformats.org/officeDocument/2006/relationships/image" Target="../media/image34.svg"/><Relationship Id="rId5" Type="http://schemas.openxmlformats.org/officeDocument/2006/relationships/image" Target="../media/image14.png"/><Relationship Id="rId15" Type="http://schemas.openxmlformats.org/officeDocument/2006/relationships/image" Target="../media/image19.png"/><Relationship Id="rId23" Type="http://schemas.openxmlformats.org/officeDocument/2006/relationships/image" Target="../media/image23.png"/><Relationship Id="rId10" Type="http://schemas.openxmlformats.org/officeDocument/2006/relationships/image" Target="../media/image20.svg"/><Relationship Id="rId19" Type="http://schemas.openxmlformats.org/officeDocument/2006/relationships/image" Target="../media/image21.png"/><Relationship Id="rId4" Type="http://schemas.openxmlformats.org/officeDocument/2006/relationships/image" Target="../media/image14.svg"/><Relationship Id="rId9" Type="http://schemas.openxmlformats.org/officeDocument/2006/relationships/image" Target="../media/image16.png"/><Relationship Id="rId14" Type="http://schemas.openxmlformats.org/officeDocument/2006/relationships/image" Target="../media/image24.svg"/><Relationship Id="rId22" Type="http://schemas.openxmlformats.org/officeDocument/2006/relationships/image" Target="../media/image32.sv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96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ed flag with a yellow star and a hammer and sickle&#10;&#10;AI-generated content may be incorrect.">
            <a:extLst>
              <a:ext uri="{FF2B5EF4-FFF2-40B4-BE49-F238E27FC236}">
                <a16:creationId xmlns:a16="http://schemas.microsoft.com/office/drawing/2014/main" id="{9DA69481-7F4C-F65A-6D24-480CA8D362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7829" y="-145499"/>
            <a:ext cx="2516569" cy="140560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2CC00FE-09C4-D424-6756-7FD6CA6DAFDA}"/>
              </a:ext>
            </a:extLst>
          </p:cNvPr>
          <p:cNvSpPr txBox="1"/>
          <p:nvPr/>
        </p:nvSpPr>
        <p:spPr>
          <a:xfrm>
            <a:off x="-28634" y="1123696"/>
            <a:ext cx="122008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трансформация в государственном секторе Вьетнама. Результаты внедрения моделей цифрового правительства и «умного правительства»</a:t>
            </a:r>
            <a:r>
              <a:rPr lang="en-US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данный момент.</a:t>
            </a:r>
            <a:endParaRPr lang="en-US" sz="32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1B1EEDD-2004-1B82-A9AD-0C4A82D73B42}"/>
              </a:ext>
            </a:extLst>
          </p:cNvPr>
          <p:cNvCxnSpPr>
            <a:cxnSpLocks/>
          </p:cNvCxnSpPr>
          <p:nvPr/>
        </p:nvCxnSpPr>
        <p:spPr>
          <a:xfrm>
            <a:off x="4376879" y="5473976"/>
            <a:ext cx="0" cy="614871"/>
          </a:xfrm>
          <a:prstGeom prst="line">
            <a:avLst/>
          </a:prstGeom>
          <a:ln w="952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AA66E27D-9AEC-DD68-DE04-18CABC0A1FF8}"/>
              </a:ext>
            </a:extLst>
          </p:cNvPr>
          <p:cNvGrpSpPr/>
          <p:nvPr/>
        </p:nvGrpSpPr>
        <p:grpSpPr>
          <a:xfrm>
            <a:off x="7019336" y="5522937"/>
            <a:ext cx="5152912" cy="516947"/>
            <a:chOff x="6389703" y="5797117"/>
            <a:chExt cx="3834698" cy="516947"/>
          </a:xfrm>
        </p:grpSpPr>
        <p:sp>
          <p:nvSpPr>
            <p:cNvPr id="9" name="Rounded Rectangle 9">
              <a:extLst>
                <a:ext uri="{FF2B5EF4-FFF2-40B4-BE49-F238E27FC236}">
                  <a16:creationId xmlns:a16="http://schemas.microsoft.com/office/drawing/2014/main" id="{2072B2F6-0010-44FB-E70F-63F8F8CBDE51}"/>
                </a:ext>
              </a:extLst>
            </p:cNvPr>
            <p:cNvSpPr/>
            <p:nvPr/>
          </p:nvSpPr>
          <p:spPr>
            <a:xfrm>
              <a:off x="6455957" y="5797117"/>
              <a:ext cx="3645422" cy="516947"/>
            </a:xfrm>
            <a:prstGeom prst="roundRect">
              <a:avLst>
                <a:gd name="adj" fmla="val 4941"/>
              </a:avLst>
            </a:prstGeom>
            <a:solidFill>
              <a:srgbClr val="DA251D"/>
            </a:solidFill>
            <a:ln w="6350"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srgbClr val="016929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5105726-A9C3-DAC2-AB9C-661D6300139C}"/>
                </a:ext>
              </a:extLst>
            </p:cNvPr>
            <p:cNvSpPr txBox="1"/>
            <p:nvPr/>
          </p:nvSpPr>
          <p:spPr>
            <a:xfrm>
              <a:off x="6389703" y="5894039"/>
              <a:ext cx="3834698" cy="338554"/>
            </a:xfrm>
            <a:prstGeom prst="rect">
              <a:avLst/>
            </a:prstGeom>
            <a:noFill/>
          </p:spPr>
          <p:txBody>
            <a:bodyPr wrap="square" anchor="ctr">
              <a:spAutoFit/>
            </a:bodyPr>
            <a:lstStyle/>
            <a:p>
              <a:pPr lvl="0" algn="ctr">
                <a:defRPr/>
              </a:pPr>
              <a:r>
                <a:rPr lang="ru-RU" sz="1600" b="1" dirty="0">
                  <a:solidFill>
                    <a:prstClr val="white"/>
                  </a:solidFill>
                  <a:latin typeface="Be Vietnam Pro" pitchFamily="2" charset="0"/>
                  <a:cs typeface="Poppins Medium" pitchFamily="2" charset="77"/>
                </a:rPr>
                <a:t>Доктор, ведущий преподаватель Лай Дык Выонг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Medium" pitchFamily="2" charset="77"/>
              </a:endParaRPr>
            </a:p>
          </p:txBody>
        </p:sp>
      </p:grpSp>
      <p:sp>
        <p:nvSpPr>
          <p:cNvPr id="11" name="Google Shape;510;p1"/>
          <p:cNvSpPr/>
          <p:nvPr/>
        </p:nvSpPr>
        <p:spPr>
          <a:xfrm>
            <a:off x="116475" y="3005525"/>
            <a:ext cx="6574781" cy="3794262"/>
          </a:xfrm>
          <a:prstGeom prst="flowChartAlternateProcess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15622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8" name="Google Shape;888;p19"/>
          <p:cNvSpPr txBox="1"/>
          <p:nvPr/>
        </p:nvSpPr>
        <p:spPr>
          <a:xfrm>
            <a:off x="6909646" y="1735558"/>
            <a:ext cx="443653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1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7" b="1">
                <a:solidFill>
                  <a:srgbClr val="095571"/>
                </a:solidFill>
                <a:latin typeface="Arial"/>
                <a:ea typeface="Arial"/>
                <a:cs typeface="Arial"/>
                <a:sym typeface="Arial"/>
              </a:rPr>
              <a:t>10%</a:t>
            </a:r>
            <a:endParaRPr sz="16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19"/>
          <p:cNvSpPr txBox="1"/>
          <p:nvPr/>
        </p:nvSpPr>
        <p:spPr>
          <a:xfrm>
            <a:off x="5509090" y="1369121"/>
            <a:ext cx="248073" cy="243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1115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7" b="1">
                <a:solidFill>
                  <a:srgbClr val="095571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6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0" name="Google Shape;890;p19"/>
          <p:cNvSpPr txBox="1"/>
          <p:nvPr/>
        </p:nvSpPr>
        <p:spPr>
          <a:xfrm>
            <a:off x="5740062" y="1331976"/>
            <a:ext cx="224367" cy="275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8625" rIns="0" bIns="0" anchor="t" anchorCtr="0">
            <a:sp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67" b="1">
                <a:solidFill>
                  <a:srgbClr val="095571"/>
                </a:solidFill>
                <a:latin typeface="Arial"/>
                <a:ea typeface="Arial"/>
                <a:cs typeface="Arial"/>
                <a:sym typeface="Arial"/>
              </a:rPr>
              <a:t>%</a:t>
            </a:r>
            <a:endParaRPr sz="1667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91" name="Google Shape;891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21184" y="4160285"/>
            <a:ext cx="3227168" cy="7254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92" name="Google Shape;892;p19"/>
          <p:cNvGrpSpPr/>
          <p:nvPr/>
        </p:nvGrpSpPr>
        <p:grpSpPr>
          <a:xfrm>
            <a:off x="4358639" y="595375"/>
            <a:ext cx="4848352" cy="6175246"/>
            <a:chOff x="3268979" y="446531"/>
            <a:chExt cx="3636264" cy="4631434"/>
          </a:xfrm>
        </p:grpSpPr>
        <p:pic>
          <p:nvPicPr>
            <p:cNvPr id="893" name="Google Shape;893;p1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044364" y="1965254"/>
              <a:ext cx="955542" cy="33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4" name="Google Shape;894;p1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4733324" y="1965254"/>
              <a:ext cx="266582" cy="3359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95" name="Google Shape;895;p19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4044364" y="1965254"/>
              <a:ext cx="270044" cy="33594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6" name="Google Shape;896;p19"/>
            <p:cNvSpPr/>
            <p:nvPr/>
          </p:nvSpPr>
          <p:spPr>
            <a:xfrm>
              <a:off x="4272076" y="2232748"/>
              <a:ext cx="508000" cy="457200"/>
            </a:xfrm>
            <a:custGeom>
              <a:avLst/>
              <a:gdLst/>
              <a:ahLst/>
              <a:cxnLst/>
              <a:rect l="l" t="t" r="r" b="b"/>
              <a:pathLst>
                <a:path w="508000" h="457200" extrusionOk="0">
                  <a:moveTo>
                    <a:pt x="507606" y="245567"/>
                  </a:moveTo>
                  <a:lnTo>
                    <a:pt x="504113" y="242074"/>
                  </a:lnTo>
                  <a:lnTo>
                    <a:pt x="390309" y="242074"/>
                  </a:lnTo>
                  <a:lnTo>
                    <a:pt x="389343" y="231660"/>
                  </a:lnTo>
                  <a:lnTo>
                    <a:pt x="387553" y="221322"/>
                  </a:lnTo>
                  <a:lnTo>
                    <a:pt x="384937" y="211162"/>
                  </a:lnTo>
                  <a:lnTo>
                    <a:pt x="381546" y="201333"/>
                  </a:lnTo>
                  <a:lnTo>
                    <a:pt x="485279" y="157289"/>
                  </a:lnTo>
                  <a:lnTo>
                    <a:pt x="487057" y="153073"/>
                  </a:lnTo>
                  <a:lnTo>
                    <a:pt x="485038" y="148221"/>
                  </a:lnTo>
                  <a:lnTo>
                    <a:pt x="483222" y="144500"/>
                  </a:lnTo>
                  <a:lnTo>
                    <a:pt x="478777" y="142849"/>
                  </a:lnTo>
                  <a:lnTo>
                    <a:pt x="375094" y="186855"/>
                  </a:lnTo>
                  <a:lnTo>
                    <a:pt x="375094" y="249351"/>
                  </a:lnTo>
                  <a:lnTo>
                    <a:pt x="365036" y="297141"/>
                  </a:lnTo>
                  <a:lnTo>
                    <a:pt x="337616" y="336156"/>
                  </a:lnTo>
                  <a:lnTo>
                    <a:pt x="296951" y="362458"/>
                  </a:lnTo>
                  <a:lnTo>
                    <a:pt x="247142" y="372097"/>
                  </a:lnTo>
                  <a:lnTo>
                    <a:pt x="197319" y="362458"/>
                  </a:lnTo>
                  <a:lnTo>
                    <a:pt x="156641" y="336143"/>
                  </a:lnTo>
                  <a:lnTo>
                    <a:pt x="129209" y="297129"/>
                  </a:lnTo>
                  <a:lnTo>
                    <a:pt x="119151" y="249351"/>
                  </a:lnTo>
                  <a:lnTo>
                    <a:pt x="129235" y="201561"/>
                  </a:lnTo>
                  <a:lnTo>
                    <a:pt x="156641" y="162572"/>
                  </a:lnTo>
                  <a:lnTo>
                    <a:pt x="197319" y="136258"/>
                  </a:lnTo>
                  <a:lnTo>
                    <a:pt x="247142" y="126606"/>
                  </a:lnTo>
                  <a:lnTo>
                    <a:pt x="296964" y="136258"/>
                  </a:lnTo>
                  <a:lnTo>
                    <a:pt x="337642" y="162572"/>
                  </a:lnTo>
                  <a:lnTo>
                    <a:pt x="365048" y="201587"/>
                  </a:lnTo>
                  <a:lnTo>
                    <a:pt x="375094" y="249351"/>
                  </a:lnTo>
                  <a:lnTo>
                    <a:pt x="375094" y="186855"/>
                  </a:lnTo>
                  <a:lnTo>
                    <a:pt x="374916" y="186918"/>
                  </a:lnTo>
                  <a:lnTo>
                    <a:pt x="370547" y="179260"/>
                  </a:lnTo>
                  <a:lnTo>
                    <a:pt x="365633" y="171831"/>
                  </a:lnTo>
                  <a:lnTo>
                    <a:pt x="360235" y="164731"/>
                  </a:lnTo>
                  <a:lnTo>
                    <a:pt x="354380" y="158013"/>
                  </a:lnTo>
                  <a:lnTo>
                    <a:pt x="431634" y="83858"/>
                  </a:lnTo>
                  <a:lnTo>
                    <a:pt x="434492" y="81356"/>
                  </a:lnTo>
                  <a:lnTo>
                    <a:pt x="434784" y="76962"/>
                  </a:lnTo>
                  <a:lnTo>
                    <a:pt x="430974" y="72809"/>
                  </a:lnTo>
                  <a:lnTo>
                    <a:pt x="427913" y="69977"/>
                  </a:lnTo>
                  <a:lnTo>
                    <a:pt x="423214" y="69977"/>
                  </a:lnTo>
                  <a:lnTo>
                    <a:pt x="342684" y="147091"/>
                  </a:lnTo>
                  <a:lnTo>
                    <a:pt x="339826" y="144411"/>
                  </a:lnTo>
                  <a:lnTo>
                    <a:pt x="323621" y="132994"/>
                  </a:lnTo>
                  <a:lnTo>
                    <a:pt x="311264" y="126606"/>
                  </a:lnTo>
                  <a:lnTo>
                    <a:pt x="306031" y="123901"/>
                  </a:lnTo>
                  <a:lnTo>
                    <a:pt x="302412" y="122631"/>
                  </a:lnTo>
                  <a:lnTo>
                    <a:pt x="340182" y="19939"/>
                  </a:lnTo>
                  <a:lnTo>
                    <a:pt x="338188" y="15811"/>
                  </a:lnTo>
                  <a:lnTo>
                    <a:pt x="329361" y="12725"/>
                  </a:lnTo>
                  <a:lnTo>
                    <a:pt x="325069" y="14681"/>
                  </a:lnTo>
                  <a:lnTo>
                    <a:pt x="287299" y="117271"/>
                  </a:lnTo>
                  <a:lnTo>
                    <a:pt x="279374" y="115290"/>
                  </a:lnTo>
                  <a:lnTo>
                    <a:pt x="271386" y="113753"/>
                  </a:lnTo>
                  <a:lnTo>
                    <a:pt x="263347" y="112649"/>
                  </a:lnTo>
                  <a:lnTo>
                    <a:pt x="255244" y="111975"/>
                  </a:lnTo>
                  <a:lnTo>
                    <a:pt x="255244" y="3632"/>
                  </a:lnTo>
                  <a:lnTo>
                    <a:pt x="251612" y="0"/>
                  </a:lnTo>
                  <a:lnTo>
                    <a:pt x="247116" y="0"/>
                  </a:lnTo>
                  <a:lnTo>
                    <a:pt x="242633" y="0"/>
                  </a:lnTo>
                  <a:lnTo>
                    <a:pt x="239001" y="3632"/>
                  </a:lnTo>
                  <a:lnTo>
                    <a:pt x="239001" y="111988"/>
                  </a:lnTo>
                  <a:lnTo>
                    <a:pt x="228130" y="112953"/>
                  </a:lnTo>
                  <a:lnTo>
                    <a:pt x="217360" y="114731"/>
                  </a:lnTo>
                  <a:lnTo>
                    <a:pt x="206730" y="117297"/>
                  </a:lnTo>
                  <a:lnTo>
                    <a:pt x="196303" y="120637"/>
                  </a:lnTo>
                  <a:lnTo>
                    <a:pt x="150317" y="21374"/>
                  </a:lnTo>
                  <a:lnTo>
                    <a:pt x="145872" y="19735"/>
                  </a:lnTo>
                  <a:lnTo>
                    <a:pt x="137477" y="23253"/>
                  </a:lnTo>
                  <a:lnTo>
                    <a:pt x="135686" y="27444"/>
                  </a:lnTo>
                  <a:lnTo>
                    <a:pt x="137274" y="31457"/>
                  </a:lnTo>
                  <a:lnTo>
                    <a:pt x="181521" y="127000"/>
                  </a:lnTo>
                  <a:lnTo>
                    <a:pt x="173532" y="131267"/>
                  </a:lnTo>
                  <a:lnTo>
                    <a:pt x="165811" y="136042"/>
                  </a:lnTo>
                  <a:lnTo>
                    <a:pt x="158419" y="141274"/>
                  </a:lnTo>
                  <a:lnTo>
                    <a:pt x="151358" y="146951"/>
                  </a:lnTo>
                  <a:lnTo>
                    <a:pt x="151066" y="146723"/>
                  </a:lnTo>
                  <a:lnTo>
                    <a:pt x="71094" y="70015"/>
                  </a:lnTo>
                  <a:lnTo>
                    <a:pt x="66357" y="70015"/>
                  </a:lnTo>
                  <a:lnTo>
                    <a:pt x="63296" y="72872"/>
                  </a:lnTo>
                  <a:lnTo>
                    <a:pt x="59753" y="76212"/>
                  </a:lnTo>
                  <a:lnTo>
                    <a:pt x="59613" y="80746"/>
                  </a:lnTo>
                  <a:lnTo>
                    <a:pt x="62611" y="83921"/>
                  </a:lnTo>
                  <a:lnTo>
                    <a:pt x="139928" y="158013"/>
                  </a:lnTo>
                  <a:lnTo>
                    <a:pt x="132359" y="166852"/>
                  </a:lnTo>
                  <a:lnTo>
                    <a:pt x="125590" y="176314"/>
                  </a:lnTo>
                  <a:lnTo>
                    <a:pt x="119659" y="186309"/>
                  </a:lnTo>
                  <a:lnTo>
                    <a:pt x="114592" y="196799"/>
                  </a:lnTo>
                  <a:lnTo>
                    <a:pt x="7518" y="160604"/>
                  </a:lnTo>
                  <a:lnTo>
                    <a:pt x="3213" y="162534"/>
                  </a:lnTo>
                  <a:lnTo>
                    <a:pt x="1651" y="166344"/>
                  </a:lnTo>
                  <a:lnTo>
                    <a:pt x="0" y="170992"/>
                  </a:lnTo>
                  <a:lnTo>
                    <a:pt x="1981" y="175120"/>
                  </a:lnTo>
                  <a:lnTo>
                    <a:pt x="109220" y="211493"/>
                  </a:lnTo>
                  <a:lnTo>
                    <a:pt x="107226" y="218998"/>
                  </a:lnTo>
                  <a:lnTo>
                    <a:pt x="105676" y="226631"/>
                  </a:lnTo>
                  <a:lnTo>
                    <a:pt x="104584" y="234340"/>
                  </a:lnTo>
                  <a:lnTo>
                    <a:pt x="103924" y="242112"/>
                  </a:lnTo>
                  <a:lnTo>
                    <a:pt x="103924" y="244500"/>
                  </a:lnTo>
                  <a:lnTo>
                    <a:pt x="103733" y="246697"/>
                  </a:lnTo>
                  <a:lnTo>
                    <a:pt x="103733" y="254977"/>
                  </a:lnTo>
                  <a:lnTo>
                    <a:pt x="103987" y="257721"/>
                  </a:lnTo>
                  <a:lnTo>
                    <a:pt x="113093" y="298361"/>
                  </a:lnTo>
                  <a:lnTo>
                    <a:pt x="134581" y="334594"/>
                  </a:lnTo>
                  <a:lnTo>
                    <a:pt x="140423" y="341236"/>
                  </a:lnTo>
                  <a:lnTo>
                    <a:pt x="59753" y="418477"/>
                  </a:lnTo>
                  <a:lnTo>
                    <a:pt x="59613" y="423011"/>
                  </a:lnTo>
                  <a:lnTo>
                    <a:pt x="62611" y="426186"/>
                  </a:lnTo>
                  <a:lnTo>
                    <a:pt x="66357" y="429704"/>
                  </a:lnTo>
                  <a:lnTo>
                    <a:pt x="71094" y="429704"/>
                  </a:lnTo>
                  <a:lnTo>
                    <a:pt x="151930" y="352234"/>
                  </a:lnTo>
                  <a:lnTo>
                    <a:pt x="161137" y="359448"/>
                  </a:lnTo>
                  <a:lnTo>
                    <a:pt x="170992" y="365950"/>
                  </a:lnTo>
                  <a:lnTo>
                    <a:pt x="181330" y="371614"/>
                  </a:lnTo>
                  <a:lnTo>
                    <a:pt x="192049" y="376402"/>
                  </a:lnTo>
                  <a:lnTo>
                    <a:pt x="191808" y="376745"/>
                  </a:lnTo>
                  <a:lnTo>
                    <a:pt x="191630" y="377113"/>
                  </a:lnTo>
                  <a:lnTo>
                    <a:pt x="191516" y="377494"/>
                  </a:lnTo>
                  <a:lnTo>
                    <a:pt x="162369" y="456742"/>
                  </a:lnTo>
                  <a:lnTo>
                    <a:pt x="179679" y="456742"/>
                  </a:lnTo>
                  <a:lnTo>
                    <a:pt x="195351" y="414235"/>
                  </a:lnTo>
                  <a:lnTo>
                    <a:pt x="207060" y="382320"/>
                  </a:lnTo>
                  <a:lnTo>
                    <a:pt x="207238" y="381508"/>
                  </a:lnTo>
                  <a:lnTo>
                    <a:pt x="215099" y="383463"/>
                  </a:lnTo>
                  <a:lnTo>
                    <a:pt x="223050" y="384975"/>
                  </a:lnTo>
                  <a:lnTo>
                    <a:pt x="231076" y="386067"/>
                  </a:lnTo>
                  <a:lnTo>
                    <a:pt x="239001" y="386702"/>
                  </a:lnTo>
                  <a:lnTo>
                    <a:pt x="239001" y="456742"/>
                  </a:lnTo>
                  <a:lnTo>
                    <a:pt x="255244" y="456742"/>
                  </a:lnTo>
                  <a:lnTo>
                    <a:pt x="255244" y="387946"/>
                  </a:lnTo>
                  <a:lnTo>
                    <a:pt x="254990" y="386715"/>
                  </a:lnTo>
                  <a:lnTo>
                    <a:pt x="255130" y="386702"/>
                  </a:lnTo>
                  <a:lnTo>
                    <a:pt x="265976" y="385737"/>
                  </a:lnTo>
                  <a:lnTo>
                    <a:pt x="276694" y="383984"/>
                  </a:lnTo>
                  <a:lnTo>
                    <a:pt x="287261" y="381457"/>
                  </a:lnTo>
                  <a:lnTo>
                    <a:pt x="297522" y="378193"/>
                  </a:lnTo>
                  <a:lnTo>
                    <a:pt x="333832" y="456742"/>
                  </a:lnTo>
                  <a:lnTo>
                    <a:pt x="351612" y="456742"/>
                  </a:lnTo>
                  <a:lnTo>
                    <a:pt x="312978" y="373138"/>
                  </a:lnTo>
                  <a:lnTo>
                    <a:pt x="312153" y="371919"/>
                  </a:lnTo>
                  <a:lnTo>
                    <a:pt x="321208" y="367195"/>
                  </a:lnTo>
                  <a:lnTo>
                    <a:pt x="332143" y="360159"/>
                  </a:lnTo>
                  <a:lnTo>
                    <a:pt x="342341" y="352209"/>
                  </a:lnTo>
                  <a:lnTo>
                    <a:pt x="343179" y="353072"/>
                  </a:lnTo>
                  <a:lnTo>
                    <a:pt x="423189" y="429793"/>
                  </a:lnTo>
                  <a:lnTo>
                    <a:pt x="427951" y="429793"/>
                  </a:lnTo>
                  <a:lnTo>
                    <a:pt x="431634" y="426237"/>
                  </a:lnTo>
                  <a:lnTo>
                    <a:pt x="434492" y="423735"/>
                  </a:lnTo>
                  <a:lnTo>
                    <a:pt x="434784" y="419341"/>
                  </a:lnTo>
                  <a:lnTo>
                    <a:pt x="431634" y="415848"/>
                  </a:lnTo>
                  <a:lnTo>
                    <a:pt x="353809" y="341261"/>
                  </a:lnTo>
                  <a:lnTo>
                    <a:pt x="361403" y="332473"/>
                  </a:lnTo>
                  <a:lnTo>
                    <a:pt x="368211" y="323100"/>
                  </a:lnTo>
                  <a:lnTo>
                    <a:pt x="374205" y="313182"/>
                  </a:lnTo>
                  <a:lnTo>
                    <a:pt x="379336" y="302768"/>
                  </a:lnTo>
                  <a:lnTo>
                    <a:pt x="486740" y="339140"/>
                  </a:lnTo>
                  <a:lnTo>
                    <a:pt x="491045" y="337210"/>
                  </a:lnTo>
                  <a:lnTo>
                    <a:pt x="494220" y="328752"/>
                  </a:lnTo>
                  <a:lnTo>
                    <a:pt x="492290" y="324599"/>
                  </a:lnTo>
                  <a:lnTo>
                    <a:pt x="384632" y="288150"/>
                  </a:lnTo>
                  <a:lnTo>
                    <a:pt x="386791" y="280720"/>
                  </a:lnTo>
                  <a:lnTo>
                    <a:pt x="389051" y="269303"/>
                  </a:lnTo>
                  <a:lnTo>
                    <a:pt x="390296" y="257721"/>
                  </a:lnTo>
                  <a:lnTo>
                    <a:pt x="504113" y="257632"/>
                  </a:lnTo>
                  <a:lnTo>
                    <a:pt x="507606" y="254177"/>
                  </a:lnTo>
                  <a:lnTo>
                    <a:pt x="507606" y="245567"/>
                  </a:lnTo>
                  <a:close/>
                </a:path>
              </a:pathLst>
            </a:custGeom>
            <a:solidFill>
              <a:srgbClr val="C12C2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7" name="Google Shape;897;p19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4255553" y="2228465"/>
              <a:ext cx="526240" cy="4640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98" name="Google Shape;898;p19"/>
            <p:cNvSpPr/>
            <p:nvPr/>
          </p:nvSpPr>
          <p:spPr>
            <a:xfrm>
              <a:off x="4235373" y="2000326"/>
              <a:ext cx="570865" cy="563880"/>
            </a:xfrm>
            <a:custGeom>
              <a:avLst/>
              <a:gdLst/>
              <a:ahLst/>
              <a:cxnLst/>
              <a:rect l="l" t="t" r="r" b="b"/>
              <a:pathLst>
                <a:path w="570864" h="563880" extrusionOk="0">
                  <a:moveTo>
                    <a:pt x="570852" y="0"/>
                  </a:moveTo>
                  <a:lnTo>
                    <a:pt x="357593" y="0"/>
                  </a:lnTo>
                  <a:lnTo>
                    <a:pt x="357593" y="90182"/>
                  </a:lnTo>
                  <a:lnTo>
                    <a:pt x="323761" y="182092"/>
                  </a:lnTo>
                  <a:lnTo>
                    <a:pt x="291947" y="177165"/>
                  </a:lnTo>
                  <a:lnTo>
                    <a:pt x="291947" y="90182"/>
                  </a:lnTo>
                  <a:lnTo>
                    <a:pt x="357593" y="90182"/>
                  </a:lnTo>
                  <a:lnTo>
                    <a:pt x="357593" y="0"/>
                  </a:lnTo>
                  <a:lnTo>
                    <a:pt x="275704" y="0"/>
                  </a:lnTo>
                  <a:lnTo>
                    <a:pt x="275704" y="90182"/>
                  </a:lnTo>
                  <a:lnTo>
                    <a:pt x="275704" y="177177"/>
                  </a:lnTo>
                  <a:lnTo>
                    <a:pt x="238518" y="182918"/>
                  </a:lnTo>
                  <a:lnTo>
                    <a:pt x="233299" y="185508"/>
                  </a:lnTo>
                  <a:lnTo>
                    <a:pt x="232943" y="184594"/>
                  </a:lnTo>
                  <a:lnTo>
                    <a:pt x="218897" y="154305"/>
                  </a:lnTo>
                  <a:lnTo>
                    <a:pt x="218897" y="192659"/>
                  </a:lnTo>
                  <a:lnTo>
                    <a:pt x="199148" y="202450"/>
                  </a:lnTo>
                  <a:lnTo>
                    <a:pt x="189001" y="212178"/>
                  </a:lnTo>
                  <a:lnTo>
                    <a:pt x="187769" y="210858"/>
                  </a:lnTo>
                  <a:lnTo>
                    <a:pt x="177609" y="201117"/>
                  </a:lnTo>
                  <a:lnTo>
                    <a:pt x="177609" y="223100"/>
                  </a:lnTo>
                  <a:lnTo>
                    <a:pt x="168097" y="232219"/>
                  </a:lnTo>
                  <a:lnTo>
                    <a:pt x="152425" y="261302"/>
                  </a:lnTo>
                  <a:lnTo>
                    <a:pt x="150507" y="260654"/>
                  </a:lnTo>
                  <a:lnTo>
                    <a:pt x="150507" y="362115"/>
                  </a:lnTo>
                  <a:lnTo>
                    <a:pt x="147866" y="363245"/>
                  </a:lnTo>
                  <a:lnTo>
                    <a:pt x="147866" y="357187"/>
                  </a:lnTo>
                  <a:lnTo>
                    <a:pt x="150507" y="362115"/>
                  </a:lnTo>
                  <a:lnTo>
                    <a:pt x="150507" y="260654"/>
                  </a:lnTo>
                  <a:lnTo>
                    <a:pt x="147866" y="259753"/>
                  </a:lnTo>
                  <a:lnTo>
                    <a:pt x="147866" y="194602"/>
                  </a:lnTo>
                  <a:lnTo>
                    <a:pt x="177609" y="223100"/>
                  </a:lnTo>
                  <a:lnTo>
                    <a:pt x="177609" y="201117"/>
                  </a:lnTo>
                  <a:lnTo>
                    <a:pt x="147866" y="172593"/>
                  </a:lnTo>
                  <a:lnTo>
                    <a:pt x="147866" y="90182"/>
                  </a:lnTo>
                  <a:lnTo>
                    <a:pt x="172986" y="90182"/>
                  </a:lnTo>
                  <a:lnTo>
                    <a:pt x="172389" y="91630"/>
                  </a:lnTo>
                  <a:lnTo>
                    <a:pt x="173951" y="95504"/>
                  </a:lnTo>
                  <a:lnTo>
                    <a:pt x="218097" y="191058"/>
                  </a:lnTo>
                  <a:lnTo>
                    <a:pt x="218897" y="192659"/>
                  </a:lnTo>
                  <a:lnTo>
                    <a:pt x="218897" y="154305"/>
                  </a:lnTo>
                  <a:lnTo>
                    <a:pt x="189166" y="90182"/>
                  </a:lnTo>
                  <a:lnTo>
                    <a:pt x="275704" y="90182"/>
                  </a:lnTo>
                  <a:lnTo>
                    <a:pt x="275704" y="0"/>
                  </a:lnTo>
                  <a:lnTo>
                    <a:pt x="0" y="0"/>
                  </a:lnTo>
                  <a:lnTo>
                    <a:pt x="0" y="90182"/>
                  </a:lnTo>
                  <a:lnTo>
                    <a:pt x="0" y="529678"/>
                  </a:lnTo>
                  <a:lnTo>
                    <a:pt x="147866" y="529678"/>
                  </a:lnTo>
                  <a:lnTo>
                    <a:pt x="147866" y="455460"/>
                  </a:lnTo>
                  <a:lnTo>
                    <a:pt x="189661" y="415391"/>
                  </a:lnTo>
                  <a:lnTo>
                    <a:pt x="199161" y="424497"/>
                  </a:lnTo>
                  <a:lnTo>
                    <a:pt x="229133" y="439381"/>
                  </a:lnTo>
                  <a:lnTo>
                    <a:pt x="190766" y="543915"/>
                  </a:lnTo>
                  <a:lnTo>
                    <a:pt x="192735" y="548068"/>
                  </a:lnTo>
                  <a:lnTo>
                    <a:pt x="196684" y="549478"/>
                  </a:lnTo>
                  <a:lnTo>
                    <a:pt x="201498" y="551154"/>
                  </a:lnTo>
                  <a:lnTo>
                    <a:pt x="205803" y="549198"/>
                  </a:lnTo>
                  <a:lnTo>
                    <a:pt x="244170" y="444906"/>
                  </a:lnTo>
                  <a:lnTo>
                    <a:pt x="275704" y="449783"/>
                  </a:lnTo>
                  <a:lnTo>
                    <a:pt x="275704" y="560222"/>
                  </a:lnTo>
                  <a:lnTo>
                    <a:pt x="279336" y="563854"/>
                  </a:lnTo>
                  <a:lnTo>
                    <a:pt x="288315" y="563854"/>
                  </a:lnTo>
                  <a:lnTo>
                    <a:pt x="291947" y="560222"/>
                  </a:lnTo>
                  <a:lnTo>
                    <a:pt x="291947" y="449795"/>
                  </a:lnTo>
                  <a:lnTo>
                    <a:pt x="329171" y="444017"/>
                  </a:lnTo>
                  <a:lnTo>
                    <a:pt x="334010" y="441629"/>
                  </a:lnTo>
                  <a:lnTo>
                    <a:pt x="334708" y="443331"/>
                  </a:lnTo>
                  <a:lnTo>
                    <a:pt x="380669" y="542645"/>
                  </a:lnTo>
                  <a:lnTo>
                    <a:pt x="385114" y="544283"/>
                  </a:lnTo>
                  <a:lnTo>
                    <a:pt x="388912" y="542620"/>
                  </a:lnTo>
                  <a:lnTo>
                    <a:pt x="393471" y="540766"/>
                  </a:lnTo>
                  <a:lnTo>
                    <a:pt x="395262" y="536587"/>
                  </a:lnTo>
                  <a:lnTo>
                    <a:pt x="393712" y="532688"/>
                  </a:lnTo>
                  <a:lnTo>
                    <a:pt x="348297" y="434530"/>
                  </a:lnTo>
                  <a:lnTo>
                    <a:pt x="368541" y="424484"/>
                  </a:lnTo>
                  <a:lnTo>
                    <a:pt x="378104" y="415302"/>
                  </a:lnTo>
                  <a:lnTo>
                    <a:pt x="379882" y="417182"/>
                  </a:lnTo>
                  <a:lnTo>
                    <a:pt x="422681" y="458241"/>
                  </a:lnTo>
                  <a:lnTo>
                    <a:pt x="422668" y="529742"/>
                  </a:lnTo>
                  <a:lnTo>
                    <a:pt x="570852" y="529742"/>
                  </a:lnTo>
                  <a:lnTo>
                    <a:pt x="570852" y="90335"/>
                  </a:lnTo>
                  <a:lnTo>
                    <a:pt x="422821" y="90335"/>
                  </a:lnTo>
                  <a:lnTo>
                    <a:pt x="422783" y="169862"/>
                  </a:lnTo>
                  <a:lnTo>
                    <a:pt x="422770" y="191782"/>
                  </a:lnTo>
                  <a:lnTo>
                    <a:pt x="422744" y="246329"/>
                  </a:lnTo>
                  <a:lnTo>
                    <a:pt x="422744" y="263525"/>
                  </a:lnTo>
                  <a:lnTo>
                    <a:pt x="422744" y="286867"/>
                  </a:lnTo>
                  <a:lnTo>
                    <a:pt x="422732" y="340220"/>
                  </a:lnTo>
                  <a:lnTo>
                    <a:pt x="422719" y="352907"/>
                  </a:lnTo>
                  <a:lnTo>
                    <a:pt x="422719" y="369214"/>
                  </a:lnTo>
                  <a:lnTo>
                    <a:pt x="422694" y="436245"/>
                  </a:lnTo>
                  <a:lnTo>
                    <a:pt x="389470" y="404393"/>
                  </a:lnTo>
                  <a:lnTo>
                    <a:pt x="399567" y="394703"/>
                  </a:lnTo>
                  <a:lnTo>
                    <a:pt x="414756" y="366509"/>
                  </a:lnTo>
                  <a:lnTo>
                    <a:pt x="422719" y="369214"/>
                  </a:lnTo>
                  <a:lnTo>
                    <a:pt x="422719" y="352907"/>
                  </a:lnTo>
                  <a:lnTo>
                    <a:pt x="420712" y="352221"/>
                  </a:lnTo>
                  <a:lnTo>
                    <a:pt x="422732" y="340220"/>
                  </a:lnTo>
                  <a:lnTo>
                    <a:pt x="422732" y="286804"/>
                  </a:lnTo>
                  <a:lnTo>
                    <a:pt x="419912" y="269976"/>
                  </a:lnTo>
                  <a:lnTo>
                    <a:pt x="417601" y="265709"/>
                  </a:lnTo>
                  <a:lnTo>
                    <a:pt x="422744" y="263525"/>
                  </a:lnTo>
                  <a:lnTo>
                    <a:pt x="422744" y="246329"/>
                  </a:lnTo>
                  <a:lnTo>
                    <a:pt x="411797" y="250977"/>
                  </a:lnTo>
                  <a:lnTo>
                    <a:pt x="411797" y="313461"/>
                  </a:lnTo>
                  <a:lnTo>
                    <a:pt x="401739" y="361238"/>
                  </a:lnTo>
                  <a:lnTo>
                    <a:pt x="374319" y="400265"/>
                  </a:lnTo>
                  <a:lnTo>
                    <a:pt x="333654" y="426580"/>
                  </a:lnTo>
                  <a:lnTo>
                    <a:pt x="283845" y="436232"/>
                  </a:lnTo>
                  <a:lnTo>
                    <a:pt x="234022" y="426554"/>
                  </a:lnTo>
                  <a:lnTo>
                    <a:pt x="193344" y="400253"/>
                  </a:lnTo>
                  <a:lnTo>
                    <a:pt x="178181" y="378688"/>
                  </a:lnTo>
                  <a:lnTo>
                    <a:pt x="178181" y="404393"/>
                  </a:lnTo>
                  <a:lnTo>
                    <a:pt x="147866" y="433425"/>
                  </a:lnTo>
                  <a:lnTo>
                    <a:pt x="147866" y="380390"/>
                  </a:lnTo>
                  <a:lnTo>
                    <a:pt x="158038" y="376072"/>
                  </a:lnTo>
                  <a:lnTo>
                    <a:pt x="168109" y="394716"/>
                  </a:lnTo>
                  <a:lnTo>
                    <a:pt x="178181" y="404393"/>
                  </a:lnTo>
                  <a:lnTo>
                    <a:pt x="178181" y="378688"/>
                  </a:lnTo>
                  <a:lnTo>
                    <a:pt x="165912" y="361238"/>
                  </a:lnTo>
                  <a:lnTo>
                    <a:pt x="155854" y="313461"/>
                  </a:lnTo>
                  <a:lnTo>
                    <a:pt x="165912" y="265684"/>
                  </a:lnTo>
                  <a:lnTo>
                    <a:pt x="193344" y="226656"/>
                  </a:lnTo>
                  <a:lnTo>
                    <a:pt x="234022" y="200355"/>
                  </a:lnTo>
                  <a:lnTo>
                    <a:pt x="283845" y="190715"/>
                  </a:lnTo>
                  <a:lnTo>
                    <a:pt x="333654" y="200355"/>
                  </a:lnTo>
                  <a:lnTo>
                    <a:pt x="374319" y="226656"/>
                  </a:lnTo>
                  <a:lnTo>
                    <a:pt x="401739" y="265684"/>
                  </a:lnTo>
                  <a:lnTo>
                    <a:pt x="411797" y="313461"/>
                  </a:lnTo>
                  <a:lnTo>
                    <a:pt x="411797" y="250977"/>
                  </a:lnTo>
                  <a:lnTo>
                    <a:pt x="410057" y="251714"/>
                  </a:lnTo>
                  <a:lnTo>
                    <a:pt x="399554" y="232206"/>
                  </a:lnTo>
                  <a:lnTo>
                    <a:pt x="390042" y="223100"/>
                  </a:lnTo>
                  <a:lnTo>
                    <a:pt x="422770" y="191782"/>
                  </a:lnTo>
                  <a:lnTo>
                    <a:pt x="422770" y="169875"/>
                  </a:lnTo>
                  <a:lnTo>
                    <a:pt x="378663" y="212191"/>
                  </a:lnTo>
                  <a:lnTo>
                    <a:pt x="368503" y="202438"/>
                  </a:lnTo>
                  <a:lnTo>
                    <a:pt x="344855" y="190715"/>
                  </a:lnTo>
                  <a:lnTo>
                    <a:pt x="338772" y="187706"/>
                  </a:lnTo>
                  <a:lnTo>
                    <a:pt x="374650" y="90182"/>
                  </a:lnTo>
                  <a:lnTo>
                    <a:pt x="570852" y="90182"/>
                  </a:lnTo>
                  <a:lnTo>
                    <a:pt x="570852" y="0"/>
                  </a:lnTo>
                  <a:close/>
                </a:path>
              </a:pathLst>
            </a:custGeom>
            <a:solidFill>
              <a:srgbClr val="C12C2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899" name="Google Shape;899;p19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4501363" y="1996424"/>
              <a:ext cx="308127" cy="56105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0" name="Google Shape;900;p19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916816" y="2401631"/>
              <a:ext cx="31159" cy="148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1" name="Google Shape;901;p19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4681393" y="2401631"/>
              <a:ext cx="31159" cy="148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2" name="Google Shape;902;p19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4695241" y="2422410"/>
              <a:ext cx="238885" cy="124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3" name="Google Shape;903;p19"/>
            <p:cNvPicPr preferRelativeResize="0"/>
            <p:nvPr/>
          </p:nvPicPr>
          <p:blipFill rotWithShape="1">
            <a:blip r:embed="rId12">
              <a:alphaModFix/>
            </a:blip>
            <a:srcRect/>
            <a:stretch/>
          </p:blipFill>
          <p:spPr>
            <a:xfrm>
              <a:off x="4106682" y="2401630"/>
              <a:ext cx="31159" cy="148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4" name="Google Shape;904;p19"/>
            <p:cNvPicPr preferRelativeResize="0"/>
            <p:nvPr/>
          </p:nvPicPr>
          <p:blipFill rotWithShape="1">
            <a:blip r:embed="rId13">
              <a:alphaModFix/>
            </a:blip>
            <a:srcRect/>
            <a:stretch/>
          </p:blipFill>
          <p:spPr>
            <a:xfrm>
              <a:off x="4338644" y="2401630"/>
              <a:ext cx="34621" cy="14892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5" name="Google Shape;905;p19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4117069" y="2422410"/>
              <a:ext cx="238885" cy="12467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6" name="Google Shape;906;p19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4220932" y="2557479"/>
              <a:ext cx="598945" cy="474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07" name="Google Shape;907;p19"/>
            <p:cNvPicPr preferRelativeResize="0"/>
            <p:nvPr/>
          </p:nvPicPr>
          <p:blipFill rotWithShape="1">
            <a:blip r:embed="rId16">
              <a:alphaModFix/>
            </a:blip>
            <a:srcRect/>
            <a:stretch/>
          </p:blipFill>
          <p:spPr>
            <a:xfrm>
              <a:off x="4248629" y="2571332"/>
              <a:ext cx="557399" cy="12121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08" name="Google Shape;908;p19"/>
            <p:cNvSpPr/>
            <p:nvPr/>
          </p:nvSpPr>
          <p:spPr>
            <a:xfrm>
              <a:off x="4096372" y="2593886"/>
              <a:ext cx="861060" cy="507365"/>
            </a:xfrm>
            <a:custGeom>
              <a:avLst/>
              <a:gdLst/>
              <a:ahLst/>
              <a:cxnLst/>
              <a:rect l="l" t="t" r="r" b="b"/>
              <a:pathLst>
                <a:path w="861060" h="507364" extrusionOk="0">
                  <a:moveTo>
                    <a:pt x="163042" y="0"/>
                  </a:moveTo>
                  <a:lnTo>
                    <a:pt x="0" y="0"/>
                  </a:lnTo>
                  <a:lnTo>
                    <a:pt x="0" y="507060"/>
                  </a:lnTo>
                  <a:lnTo>
                    <a:pt x="163042" y="507060"/>
                  </a:lnTo>
                  <a:lnTo>
                    <a:pt x="163042" y="0"/>
                  </a:lnTo>
                  <a:close/>
                </a:path>
                <a:path w="861060" h="507364" extrusionOk="0">
                  <a:moveTo>
                    <a:pt x="861009" y="0"/>
                  </a:moveTo>
                  <a:lnTo>
                    <a:pt x="697966" y="0"/>
                  </a:lnTo>
                  <a:lnTo>
                    <a:pt x="697966" y="505739"/>
                  </a:lnTo>
                  <a:lnTo>
                    <a:pt x="861009" y="505739"/>
                  </a:lnTo>
                  <a:lnTo>
                    <a:pt x="861009" y="0"/>
                  </a:lnTo>
                  <a:close/>
                </a:path>
              </a:pathLst>
            </a:custGeom>
            <a:solidFill>
              <a:srgbClr val="ACACA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9" name="Google Shape;909;p19"/>
            <p:cNvSpPr/>
            <p:nvPr/>
          </p:nvSpPr>
          <p:spPr>
            <a:xfrm>
              <a:off x="4051897" y="1658213"/>
              <a:ext cx="937894" cy="976630"/>
            </a:xfrm>
            <a:custGeom>
              <a:avLst/>
              <a:gdLst/>
              <a:ahLst/>
              <a:cxnLst/>
              <a:rect l="l" t="t" r="r" b="b"/>
              <a:pathLst>
                <a:path w="937895" h="976630" extrusionOk="0">
                  <a:moveTo>
                    <a:pt x="768654" y="944181"/>
                  </a:moveTo>
                  <a:lnTo>
                    <a:pt x="189331" y="944181"/>
                  </a:lnTo>
                  <a:lnTo>
                    <a:pt x="189331" y="976096"/>
                  </a:lnTo>
                  <a:lnTo>
                    <a:pt x="768654" y="976096"/>
                  </a:lnTo>
                  <a:lnTo>
                    <a:pt x="768654" y="944181"/>
                  </a:lnTo>
                  <a:close/>
                </a:path>
                <a:path w="937895" h="976630" extrusionOk="0">
                  <a:moveTo>
                    <a:pt x="905446" y="871867"/>
                  </a:moveTo>
                  <a:lnTo>
                    <a:pt x="44475" y="871867"/>
                  </a:lnTo>
                  <a:lnTo>
                    <a:pt x="44475" y="935659"/>
                  </a:lnTo>
                  <a:lnTo>
                    <a:pt x="905446" y="935672"/>
                  </a:lnTo>
                  <a:lnTo>
                    <a:pt x="905446" y="871867"/>
                  </a:lnTo>
                  <a:close/>
                </a:path>
                <a:path w="937895" h="976630" extrusionOk="0">
                  <a:moveTo>
                    <a:pt x="937628" y="143256"/>
                  </a:moveTo>
                  <a:lnTo>
                    <a:pt x="936078" y="130505"/>
                  </a:lnTo>
                  <a:lnTo>
                    <a:pt x="929246" y="118745"/>
                  </a:lnTo>
                  <a:lnTo>
                    <a:pt x="918400" y="110502"/>
                  </a:lnTo>
                  <a:lnTo>
                    <a:pt x="908050" y="107937"/>
                  </a:lnTo>
                  <a:lnTo>
                    <a:pt x="897356" y="108546"/>
                  </a:lnTo>
                  <a:lnTo>
                    <a:pt x="887234" y="111556"/>
                  </a:lnTo>
                  <a:lnTo>
                    <a:pt x="878586" y="116192"/>
                  </a:lnTo>
                  <a:lnTo>
                    <a:pt x="868413" y="127050"/>
                  </a:lnTo>
                  <a:lnTo>
                    <a:pt x="857173" y="150380"/>
                  </a:lnTo>
                  <a:lnTo>
                    <a:pt x="848347" y="157314"/>
                  </a:lnTo>
                  <a:lnTo>
                    <a:pt x="843534" y="158711"/>
                  </a:lnTo>
                  <a:lnTo>
                    <a:pt x="836993" y="159397"/>
                  </a:lnTo>
                  <a:lnTo>
                    <a:pt x="828700" y="158064"/>
                  </a:lnTo>
                  <a:lnTo>
                    <a:pt x="818603" y="153390"/>
                  </a:lnTo>
                  <a:lnTo>
                    <a:pt x="806577" y="143611"/>
                  </a:lnTo>
                  <a:lnTo>
                    <a:pt x="790968" y="127850"/>
                  </a:lnTo>
                  <a:lnTo>
                    <a:pt x="790714" y="120319"/>
                  </a:lnTo>
                  <a:lnTo>
                    <a:pt x="805903" y="101739"/>
                  </a:lnTo>
                  <a:lnTo>
                    <a:pt x="816025" y="87680"/>
                  </a:lnTo>
                  <a:lnTo>
                    <a:pt x="840816" y="44043"/>
                  </a:lnTo>
                  <a:lnTo>
                    <a:pt x="856488" y="0"/>
                  </a:lnTo>
                  <a:lnTo>
                    <a:pt x="826096" y="23863"/>
                  </a:lnTo>
                  <a:lnTo>
                    <a:pt x="789609" y="49085"/>
                  </a:lnTo>
                  <a:lnTo>
                    <a:pt x="744994" y="72453"/>
                  </a:lnTo>
                  <a:lnTo>
                    <a:pt x="690194" y="90728"/>
                  </a:lnTo>
                  <a:lnTo>
                    <a:pt x="642023" y="101676"/>
                  </a:lnTo>
                  <a:lnTo>
                    <a:pt x="596531" y="110248"/>
                  </a:lnTo>
                  <a:lnTo>
                    <a:pt x="552386" y="116281"/>
                  </a:lnTo>
                  <a:lnTo>
                    <a:pt x="508254" y="119595"/>
                  </a:lnTo>
                  <a:lnTo>
                    <a:pt x="468668" y="120142"/>
                  </a:lnTo>
                  <a:lnTo>
                    <a:pt x="425856" y="118237"/>
                  </a:lnTo>
                  <a:lnTo>
                    <a:pt x="386257" y="114515"/>
                  </a:lnTo>
                  <a:lnTo>
                    <a:pt x="343789" y="108750"/>
                  </a:lnTo>
                  <a:lnTo>
                    <a:pt x="297815" y="100850"/>
                  </a:lnTo>
                  <a:lnTo>
                    <a:pt x="247700" y="90728"/>
                  </a:lnTo>
                  <a:lnTo>
                    <a:pt x="192582" y="73342"/>
                  </a:lnTo>
                  <a:lnTo>
                    <a:pt x="147967" y="49872"/>
                  </a:lnTo>
                  <a:lnTo>
                    <a:pt x="111645" y="24155"/>
                  </a:lnTo>
                  <a:lnTo>
                    <a:pt x="81407" y="0"/>
                  </a:lnTo>
                  <a:lnTo>
                    <a:pt x="85801" y="14960"/>
                  </a:lnTo>
                  <a:lnTo>
                    <a:pt x="103720" y="58127"/>
                  </a:lnTo>
                  <a:lnTo>
                    <a:pt x="131826" y="101777"/>
                  </a:lnTo>
                  <a:lnTo>
                    <a:pt x="147027" y="120345"/>
                  </a:lnTo>
                  <a:lnTo>
                    <a:pt x="146773" y="127901"/>
                  </a:lnTo>
                  <a:lnTo>
                    <a:pt x="131152" y="143649"/>
                  </a:lnTo>
                  <a:lnTo>
                    <a:pt x="119100" y="153416"/>
                  </a:lnTo>
                  <a:lnTo>
                    <a:pt x="109016" y="158102"/>
                  </a:lnTo>
                  <a:lnTo>
                    <a:pt x="100711" y="159435"/>
                  </a:lnTo>
                  <a:lnTo>
                    <a:pt x="94170" y="158750"/>
                  </a:lnTo>
                  <a:lnTo>
                    <a:pt x="89382" y="157340"/>
                  </a:lnTo>
                  <a:lnTo>
                    <a:pt x="80543" y="150406"/>
                  </a:lnTo>
                  <a:lnTo>
                    <a:pt x="69316" y="127101"/>
                  </a:lnTo>
                  <a:lnTo>
                    <a:pt x="59131" y="116243"/>
                  </a:lnTo>
                  <a:lnTo>
                    <a:pt x="50495" y="111645"/>
                  </a:lnTo>
                  <a:lnTo>
                    <a:pt x="40360" y="108635"/>
                  </a:lnTo>
                  <a:lnTo>
                    <a:pt x="29667" y="108000"/>
                  </a:lnTo>
                  <a:lnTo>
                    <a:pt x="19329" y="110566"/>
                  </a:lnTo>
                  <a:lnTo>
                    <a:pt x="8432" y="118770"/>
                  </a:lnTo>
                  <a:lnTo>
                    <a:pt x="1562" y="130517"/>
                  </a:lnTo>
                  <a:lnTo>
                    <a:pt x="0" y="143256"/>
                  </a:lnTo>
                  <a:lnTo>
                    <a:pt x="4978" y="154482"/>
                  </a:lnTo>
                  <a:lnTo>
                    <a:pt x="11150" y="159308"/>
                  </a:lnTo>
                  <a:lnTo>
                    <a:pt x="18224" y="162420"/>
                  </a:lnTo>
                  <a:lnTo>
                    <a:pt x="25831" y="163690"/>
                  </a:lnTo>
                  <a:lnTo>
                    <a:pt x="33629" y="163029"/>
                  </a:lnTo>
                  <a:lnTo>
                    <a:pt x="43408" y="160489"/>
                  </a:lnTo>
                  <a:lnTo>
                    <a:pt x="44234" y="153339"/>
                  </a:lnTo>
                  <a:lnTo>
                    <a:pt x="51168" y="153073"/>
                  </a:lnTo>
                  <a:lnTo>
                    <a:pt x="58191" y="156387"/>
                  </a:lnTo>
                  <a:lnTo>
                    <a:pt x="64795" y="164846"/>
                  </a:lnTo>
                  <a:lnTo>
                    <a:pt x="76390" y="185483"/>
                  </a:lnTo>
                  <a:lnTo>
                    <a:pt x="87528" y="198780"/>
                  </a:lnTo>
                  <a:lnTo>
                    <a:pt x="98983" y="202742"/>
                  </a:lnTo>
                  <a:lnTo>
                    <a:pt x="111823" y="201434"/>
                  </a:lnTo>
                  <a:lnTo>
                    <a:pt x="127076" y="198932"/>
                  </a:lnTo>
                  <a:lnTo>
                    <a:pt x="141363" y="193662"/>
                  </a:lnTo>
                  <a:lnTo>
                    <a:pt x="153098" y="182333"/>
                  </a:lnTo>
                  <a:lnTo>
                    <a:pt x="162293" y="166789"/>
                  </a:lnTo>
                  <a:lnTo>
                    <a:pt x="168986" y="148856"/>
                  </a:lnTo>
                  <a:lnTo>
                    <a:pt x="216776" y="149428"/>
                  </a:lnTo>
                  <a:lnTo>
                    <a:pt x="461721" y="150444"/>
                  </a:lnTo>
                  <a:lnTo>
                    <a:pt x="459181" y="150710"/>
                  </a:lnTo>
                  <a:lnTo>
                    <a:pt x="478459" y="150710"/>
                  </a:lnTo>
                  <a:lnTo>
                    <a:pt x="475881" y="150444"/>
                  </a:lnTo>
                  <a:lnTo>
                    <a:pt x="768642" y="148856"/>
                  </a:lnTo>
                  <a:lnTo>
                    <a:pt x="775335" y="166789"/>
                  </a:lnTo>
                  <a:lnTo>
                    <a:pt x="784529" y="182333"/>
                  </a:lnTo>
                  <a:lnTo>
                    <a:pt x="796251" y="193662"/>
                  </a:lnTo>
                  <a:lnTo>
                    <a:pt x="810552" y="198932"/>
                  </a:lnTo>
                  <a:lnTo>
                    <a:pt x="825804" y="201434"/>
                  </a:lnTo>
                  <a:lnTo>
                    <a:pt x="838631" y="202742"/>
                  </a:lnTo>
                  <a:lnTo>
                    <a:pt x="850087" y="198780"/>
                  </a:lnTo>
                  <a:lnTo>
                    <a:pt x="861250" y="185483"/>
                  </a:lnTo>
                  <a:lnTo>
                    <a:pt x="864717" y="179603"/>
                  </a:lnTo>
                  <a:lnTo>
                    <a:pt x="868807" y="170992"/>
                  </a:lnTo>
                  <a:lnTo>
                    <a:pt x="877201" y="157949"/>
                  </a:lnTo>
                  <a:lnTo>
                    <a:pt x="881735" y="153073"/>
                  </a:lnTo>
                  <a:lnTo>
                    <a:pt x="893305" y="153339"/>
                  </a:lnTo>
                  <a:lnTo>
                    <a:pt x="894194" y="160489"/>
                  </a:lnTo>
                  <a:lnTo>
                    <a:pt x="903947" y="163029"/>
                  </a:lnTo>
                  <a:lnTo>
                    <a:pt x="911758" y="163703"/>
                  </a:lnTo>
                  <a:lnTo>
                    <a:pt x="919378" y="162433"/>
                  </a:lnTo>
                  <a:lnTo>
                    <a:pt x="926452" y="159321"/>
                  </a:lnTo>
                  <a:lnTo>
                    <a:pt x="932624" y="154482"/>
                  </a:lnTo>
                  <a:lnTo>
                    <a:pt x="937628" y="143256"/>
                  </a:lnTo>
                  <a:close/>
                </a:path>
              </a:pathLst>
            </a:custGeom>
            <a:solidFill>
              <a:srgbClr val="C12C2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0" name="Google Shape;910;p19"/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4130917" y="1847501"/>
              <a:ext cx="778974" cy="1385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1" name="Google Shape;911;p19"/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4217470" y="1826721"/>
              <a:ext cx="609331" cy="14199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2" name="Google Shape;912;p19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130917" y="1805624"/>
              <a:ext cx="778974" cy="6958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13" name="Google Shape;913;p19"/>
            <p:cNvSpPr/>
            <p:nvPr/>
          </p:nvSpPr>
          <p:spPr>
            <a:xfrm>
              <a:off x="4019981" y="1907366"/>
              <a:ext cx="1004569" cy="103505"/>
            </a:xfrm>
            <a:custGeom>
              <a:avLst/>
              <a:gdLst/>
              <a:ahLst/>
              <a:cxnLst/>
              <a:rect l="l" t="t" r="r" b="b"/>
              <a:pathLst>
                <a:path w="1004570" h="103505" extrusionOk="0">
                  <a:moveTo>
                    <a:pt x="985988" y="0"/>
                  </a:moveTo>
                  <a:lnTo>
                    <a:pt x="977126" y="1262"/>
                  </a:lnTo>
                  <a:lnTo>
                    <a:pt x="966492" y="8569"/>
                  </a:lnTo>
                  <a:lnTo>
                    <a:pt x="955755" y="20686"/>
                  </a:lnTo>
                  <a:lnTo>
                    <a:pt x="945180" y="33690"/>
                  </a:lnTo>
                  <a:lnTo>
                    <a:pt x="935033" y="43659"/>
                  </a:lnTo>
                  <a:lnTo>
                    <a:pt x="906472" y="54725"/>
                  </a:lnTo>
                  <a:lnTo>
                    <a:pt x="879437" y="52339"/>
                  </a:lnTo>
                  <a:lnTo>
                    <a:pt x="857314" y="44422"/>
                  </a:lnTo>
                  <a:lnTo>
                    <a:pt x="843489" y="38897"/>
                  </a:lnTo>
                  <a:lnTo>
                    <a:pt x="160969" y="38897"/>
                  </a:lnTo>
                  <a:lnTo>
                    <a:pt x="147138" y="44422"/>
                  </a:lnTo>
                  <a:lnTo>
                    <a:pt x="125007" y="52339"/>
                  </a:lnTo>
                  <a:lnTo>
                    <a:pt x="97964" y="54725"/>
                  </a:lnTo>
                  <a:lnTo>
                    <a:pt x="69401" y="43659"/>
                  </a:lnTo>
                  <a:lnTo>
                    <a:pt x="59234" y="33690"/>
                  </a:lnTo>
                  <a:lnTo>
                    <a:pt x="48627" y="20686"/>
                  </a:lnTo>
                  <a:lnTo>
                    <a:pt x="37885" y="8568"/>
                  </a:lnTo>
                  <a:lnTo>
                    <a:pt x="27308" y="1262"/>
                  </a:lnTo>
                  <a:lnTo>
                    <a:pt x="18447" y="0"/>
                  </a:lnTo>
                  <a:lnTo>
                    <a:pt x="10596" y="2287"/>
                  </a:lnTo>
                  <a:lnTo>
                    <a:pt x="4336" y="7821"/>
                  </a:lnTo>
                  <a:lnTo>
                    <a:pt x="250" y="16299"/>
                  </a:lnTo>
                  <a:lnTo>
                    <a:pt x="0" y="24997"/>
                  </a:lnTo>
                  <a:lnTo>
                    <a:pt x="3446" y="34409"/>
                  </a:lnTo>
                  <a:lnTo>
                    <a:pt x="37375" y="71115"/>
                  </a:lnTo>
                  <a:lnTo>
                    <a:pt x="82514" y="94495"/>
                  </a:lnTo>
                  <a:lnTo>
                    <a:pt x="133451" y="102909"/>
                  </a:lnTo>
                  <a:lnTo>
                    <a:pt x="206048" y="101922"/>
                  </a:lnTo>
                  <a:lnTo>
                    <a:pt x="591037" y="100849"/>
                  </a:lnTo>
                  <a:lnTo>
                    <a:pt x="864291" y="102910"/>
                  </a:lnTo>
                  <a:lnTo>
                    <a:pt x="878085" y="102600"/>
                  </a:lnTo>
                  <a:lnTo>
                    <a:pt x="897094" y="100255"/>
                  </a:lnTo>
                  <a:lnTo>
                    <a:pt x="945499" y="84645"/>
                  </a:lnTo>
                  <a:lnTo>
                    <a:pt x="986070" y="53991"/>
                  </a:lnTo>
                  <a:lnTo>
                    <a:pt x="1004364" y="24948"/>
                  </a:lnTo>
                  <a:lnTo>
                    <a:pt x="1004189" y="16299"/>
                  </a:lnTo>
                  <a:lnTo>
                    <a:pt x="1000098" y="7821"/>
                  </a:lnTo>
                  <a:lnTo>
                    <a:pt x="993838" y="2287"/>
                  </a:lnTo>
                  <a:lnTo>
                    <a:pt x="985988" y="0"/>
                  </a:lnTo>
                  <a:close/>
                </a:path>
              </a:pathLst>
            </a:custGeom>
            <a:solidFill>
              <a:srgbClr val="F8B067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19"/>
            <p:cNvSpPr/>
            <p:nvPr/>
          </p:nvSpPr>
          <p:spPr>
            <a:xfrm>
              <a:off x="4027055" y="1921827"/>
              <a:ext cx="985519" cy="23495"/>
            </a:xfrm>
            <a:custGeom>
              <a:avLst/>
              <a:gdLst/>
              <a:ahLst/>
              <a:cxnLst/>
              <a:rect l="l" t="t" r="r" b="b"/>
              <a:pathLst>
                <a:path w="985520" h="23494" extrusionOk="0">
                  <a:moveTo>
                    <a:pt x="21894" y="5245"/>
                  </a:moveTo>
                  <a:lnTo>
                    <a:pt x="16992" y="0"/>
                  </a:lnTo>
                  <a:lnTo>
                    <a:pt x="4902" y="0"/>
                  </a:lnTo>
                  <a:lnTo>
                    <a:pt x="0" y="5245"/>
                  </a:lnTo>
                  <a:lnTo>
                    <a:pt x="0" y="18211"/>
                  </a:lnTo>
                  <a:lnTo>
                    <a:pt x="4902" y="23495"/>
                  </a:lnTo>
                  <a:lnTo>
                    <a:pt x="16992" y="23495"/>
                  </a:lnTo>
                  <a:lnTo>
                    <a:pt x="21894" y="18211"/>
                  </a:lnTo>
                  <a:lnTo>
                    <a:pt x="21894" y="11747"/>
                  </a:lnTo>
                  <a:lnTo>
                    <a:pt x="21894" y="5245"/>
                  </a:lnTo>
                  <a:close/>
                </a:path>
                <a:path w="985520" h="23494" extrusionOk="0">
                  <a:moveTo>
                    <a:pt x="985253" y="5245"/>
                  </a:moveTo>
                  <a:lnTo>
                    <a:pt x="980376" y="0"/>
                  </a:lnTo>
                  <a:lnTo>
                    <a:pt x="968260" y="0"/>
                  </a:lnTo>
                  <a:lnTo>
                    <a:pt x="963383" y="5245"/>
                  </a:lnTo>
                  <a:lnTo>
                    <a:pt x="963383" y="18211"/>
                  </a:lnTo>
                  <a:lnTo>
                    <a:pt x="968260" y="23495"/>
                  </a:lnTo>
                  <a:lnTo>
                    <a:pt x="980376" y="23495"/>
                  </a:lnTo>
                  <a:lnTo>
                    <a:pt x="985253" y="18211"/>
                  </a:lnTo>
                  <a:lnTo>
                    <a:pt x="985253" y="11747"/>
                  </a:lnTo>
                  <a:lnTo>
                    <a:pt x="985253" y="5245"/>
                  </a:lnTo>
                  <a:close/>
                </a:path>
              </a:pathLst>
            </a:custGeom>
            <a:solidFill>
              <a:srgbClr val="C12C2C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15" name="Google Shape;915;p19"/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4461145" y="1597999"/>
              <a:ext cx="118981" cy="194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6" name="Google Shape;916;p19"/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4515211" y="1598143"/>
              <a:ext cx="477771" cy="22857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7" name="Google Shape;917;p19"/>
            <p:cNvPicPr preferRelativeResize="0"/>
            <p:nvPr/>
          </p:nvPicPr>
          <p:blipFill rotWithShape="1">
            <a:blip r:embed="rId22">
              <a:alphaModFix/>
            </a:blip>
            <a:srcRect/>
            <a:stretch/>
          </p:blipFill>
          <p:spPr>
            <a:xfrm>
              <a:off x="4518673" y="1902914"/>
              <a:ext cx="508929" cy="110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8" name="Google Shape;918;p19"/>
            <p:cNvPicPr preferRelativeResize="0"/>
            <p:nvPr/>
          </p:nvPicPr>
          <p:blipFill rotWithShape="1">
            <a:blip r:embed="rId23">
              <a:alphaModFix/>
            </a:blip>
            <a:srcRect/>
            <a:stretch/>
          </p:blipFill>
          <p:spPr>
            <a:xfrm>
              <a:off x="4658867" y="446531"/>
              <a:ext cx="1123188" cy="1121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19" name="Google Shape;919;p19"/>
            <p:cNvPicPr preferRelativeResize="0"/>
            <p:nvPr/>
          </p:nvPicPr>
          <p:blipFill rotWithShape="1">
            <a:blip r:embed="rId24">
              <a:alphaModFix/>
            </a:blip>
            <a:srcRect/>
            <a:stretch/>
          </p:blipFill>
          <p:spPr>
            <a:xfrm>
              <a:off x="3268979" y="446531"/>
              <a:ext cx="1123188" cy="112166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0" name="Google Shape;920;p19"/>
            <p:cNvPicPr preferRelativeResize="0"/>
            <p:nvPr/>
          </p:nvPicPr>
          <p:blipFill rotWithShape="1">
            <a:blip r:embed="rId25">
              <a:alphaModFix/>
            </a:blip>
            <a:srcRect/>
            <a:stretch/>
          </p:blipFill>
          <p:spPr>
            <a:xfrm>
              <a:off x="5782055" y="1435607"/>
              <a:ext cx="1123188" cy="112318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1" name="Google Shape;921;p19"/>
            <p:cNvPicPr preferRelativeResize="0"/>
            <p:nvPr/>
          </p:nvPicPr>
          <p:blipFill rotWithShape="1">
            <a:blip r:embed="rId26">
              <a:alphaModFix/>
            </a:blip>
            <a:srcRect/>
            <a:stretch/>
          </p:blipFill>
          <p:spPr>
            <a:xfrm>
              <a:off x="5782055" y="2831592"/>
              <a:ext cx="1123188" cy="112318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2" name="Google Shape;922;p19"/>
            <p:cNvPicPr preferRelativeResize="0"/>
            <p:nvPr/>
          </p:nvPicPr>
          <p:blipFill rotWithShape="1">
            <a:blip r:embed="rId27">
              <a:alphaModFix/>
            </a:blip>
            <a:srcRect/>
            <a:stretch/>
          </p:blipFill>
          <p:spPr>
            <a:xfrm>
              <a:off x="4658867" y="3954779"/>
              <a:ext cx="1123188" cy="112318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23" name="Google Shape;923;p19"/>
            <p:cNvPicPr preferRelativeResize="0"/>
            <p:nvPr/>
          </p:nvPicPr>
          <p:blipFill rotWithShape="1">
            <a:blip r:embed="rId28">
              <a:alphaModFix/>
            </a:blip>
            <a:srcRect/>
            <a:stretch/>
          </p:blipFill>
          <p:spPr>
            <a:xfrm>
              <a:off x="3268979" y="3954779"/>
              <a:ext cx="1123188" cy="112318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924" name="Google Shape;924;p19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2789935" y="3775456"/>
            <a:ext cx="1495552" cy="149758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5" name="Google Shape;925;p19"/>
          <p:cNvPicPr preferRelativeResize="0"/>
          <p:nvPr/>
        </p:nvPicPr>
        <p:blipFill rotWithShape="1">
          <a:blip r:embed="rId30">
            <a:alphaModFix/>
          </a:blip>
          <a:srcRect/>
          <a:stretch/>
        </p:blipFill>
        <p:spPr>
          <a:xfrm>
            <a:off x="2789935" y="1932432"/>
            <a:ext cx="1495552" cy="1497584"/>
          </a:xfrm>
          <a:prstGeom prst="rect">
            <a:avLst/>
          </a:prstGeom>
          <a:noFill/>
          <a:ln>
            <a:noFill/>
          </a:ln>
        </p:spPr>
      </p:pic>
      <p:sp>
        <p:nvSpPr>
          <p:cNvPr id="926" name="Google Shape;926;p19"/>
          <p:cNvSpPr txBox="1"/>
          <p:nvPr/>
        </p:nvSpPr>
        <p:spPr>
          <a:xfrm>
            <a:off x="9301819" y="2309705"/>
            <a:ext cx="1884737" cy="5600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118530" marR="6773" lvl="0" indent="-101597">
              <a:lnSpc>
                <a:spcPct val="106400"/>
              </a:lnSpc>
            </a:pPr>
            <a:r>
              <a:rPr lang="ru-RU" sz="1667" b="1" dirty="0">
                <a:solidFill>
                  <a:srgbClr val="095571"/>
                </a:solidFill>
                <a:latin typeface="Arial"/>
                <a:ea typeface="Arial"/>
                <a:cs typeface="Arial"/>
              </a:rPr>
              <a:t>Элегантность и изысканность </a:t>
            </a:r>
            <a:endParaRPr sz="1667" b="1" dirty="0">
              <a:solidFill>
                <a:srgbClr val="0955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7" name="Google Shape;927;p19"/>
          <p:cNvSpPr txBox="1"/>
          <p:nvPr/>
        </p:nvSpPr>
        <p:spPr>
          <a:xfrm>
            <a:off x="9464377" y="4129532"/>
            <a:ext cx="1520297" cy="63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111757" marR="6773" lvl="0" indent="-9567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67" b="1" dirty="0">
                <a:solidFill>
                  <a:srgbClr val="095571"/>
                </a:solidFill>
                <a:latin typeface="Arial"/>
                <a:ea typeface="Arial"/>
                <a:cs typeface="Arial"/>
                <a:sym typeface="Arial"/>
              </a:rPr>
              <a:t>Гармоничное развитие</a:t>
            </a:r>
            <a:endParaRPr sz="16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19"/>
          <p:cNvSpPr txBox="1"/>
          <p:nvPr/>
        </p:nvSpPr>
        <p:spPr>
          <a:xfrm>
            <a:off x="7804236" y="5627649"/>
            <a:ext cx="1933530" cy="58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875" rIns="0" bIns="0" anchor="t" anchorCtr="0">
            <a:spAutoFit/>
          </a:bodyPr>
          <a:lstStyle/>
          <a:p>
            <a:pPr marL="7789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67" b="1" dirty="0">
                <a:solidFill>
                  <a:srgbClr val="095571"/>
                </a:solidFill>
                <a:latin typeface="Arial"/>
                <a:ea typeface="Arial"/>
                <a:cs typeface="Arial"/>
                <a:sym typeface="Arial"/>
              </a:rPr>
              <a:t>Мир и процветание</a:t>
            </a:r>
            <a:endParaRPr sz="16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19"/>
          <p:cNvSpPr txBox="1"/>
          <p:nvPr/>
        </p:nvSpPr>
        <p:spPr>
          <a:xfrm>
            <a:off x="2434443" y="5627649"/>
            <a:ext cx="1809050" cy="58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875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67" b="1" dirty="0">
                <a:solidFill>
                  <a:srgbClr val="095571"/>
                </a:solidFill>
                <a:latin typeface="Arial"/>
                <a:ea typeface="Arial"/>
                <a:cs typeface="Arial"/>
                <a:sym typeface="Arial"/>
              </a:rPr>
              <a:t>Обслуживающее правительство</a:t>
            </a:r>
            <a:endParaRPr sz="16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19"/>
          <p:cNvSpPr txBox="1"/>
          <p:nvPr/>
        </p:nvSpPr>
        <p:spPr>
          <a:xfrm>
            <a:off x="676894" y="4062747"/>
            <a:ext cx="1962980" cy="8929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5225" rIns="0" bIns="0" anchor="t" anchorCtr="0">
            <a:spAutoFit/>
          </a:bodyPr>
          <a:lstStyle/>
          <a:p>
            <a:pPr marL="16933" marR="6773" lvl="0" indent="0" algn="ctr" rtl="0">
              <a:lnSpc>
                <a:spcPct val="1236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533" b="1" dirty="0">
                <a:solidFill>
                  <a:srgbClr val="095571"/>
                </a:solidFill>
                <a:latin typeface="Arial"/>
                <a:ea typeface="Arial"/>
                <a:cs typeface="Arial"/>
                <a:sym typeface="Arial"/>
              </a:rPr>
              <a:t>Приверженные предприятия (предприниматели)</a:t>
            </a:r>
            <a:endParaRPr sz="1533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19"/>
          <p:cNvSpPr txBox="1">
            <a:spLocks noGrp="1"/>
          </p:cNvSpPr>
          <p:nvPr>
            <p:ph type="title"/>
          </p:nvPr>
        </p:nvSpPr>
        <p:spPr>
          <a:xfrm>
            <a:off x="7846568" y="987487"/>
            <a:ext cx="1891197" cy="577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33000" rIns="0" bIns="0" anchor="ctr" anchorCtr="0">
            <a:spAutoFit/>
          </a:bodyPr>
          <a:lstStyle/>
          <a:p>
            <a:pPr marL="117475" marR="6773" lvl="0" indent="1588" algn="l" rtl="0">
              <a:lnSpc>
                <a:spcPct val="106400"/>
              </a:lnSpc>
              <a:spcBef>
                <a:spcPts val="0"/>
              </a:spcBef>
              <a:spcAft>
                <a:spcPts val="0"/>
              </a:spcAft>
              <a:buClr>
                <a:srgbClr val="095571"/>
              </a:buClr>
              <a:buSzPts val="1667"/>
              <a:buFont typeface="Arial"/>
              <a:buNone/>
            </a:pPr>
            <a:r>
              <a:rPr lang="ru-RU" sz="1667" b="1" dirty="0">
                <a:solidFill>
                  <a:srgbClr val="095571"/>
                </a:solidFill>
                <a:latin typeface="Arial"/>
                <a:ea typeface="Arial"/>
                <a:cs typeface="Arial"/>
              </a:rPr>
              <a:t>Глобальное соединение</a:t>
            </a:r>
            <a:endParaRPr sz="1667" b="1" dirty="0">
              <a:solidFill>
                <a:srgbClr val="09557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19"/>
          <p:cNvSpPr txBox="1"/>
          <p:nvPr/>
        </p:nvSpPr>
        <p:spPr>
          <a:xfrm>
            <a:off x="2639873" y="962151"/>
            <a:ext cx="1486271" cy="63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6075" rIns="0" bIns="0" anchor="t" anchorCtr="0">
            <a:spAutoFit/>
          </a:bodyPr>
          <a:lstStyle/>
          <a:p>
            <a:pPr marL="20319" marR="6773" lvl="0" indent="-4232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67" b="1" dirty="0">
                <a:solidFill>
                  <a:srgbClr val="095571"/>
                </a:solidFill>
                <a:latin typeface="Arial"/>
                <a:ea typeface="Arial"/>
                <a:cs typeface="Arial"/>
                <a:sym typeface="Arial"/>
              </a:rPr>
              <a:t>Счастливое население</a:t>
            </a:r>
            <a:endParaRPr sz="16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19"/>
          <p:cNvSpPr txBox="1"/>
          <p:nvPr/>
        </p:nvSpPr>
        <p:spPr>
          <a:xfrm>
            <a:off x="1203081" y="2301738"/>
            <a:ext cx="1433610" cy="5806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6875" rIns="0" bIns="0" anchor="t" anchorCtr="0">
            <a:spAutoFit/>
          </a:bodyPr>
          <a:lstStyle/>
          <a:p>
            <a:pPr marL="114297" lvl="0"/>
            <a:r>
              <a:rPr lang="ru-RU" sz="1667" b="1" dirty="0">
                <a:solidFill>
                  <a:srgbClr val="095571"/>
                </a:solidFill>
                <a:latin typeface="Arial"/>
                <a:ea typeface="Arial"/>
                <a:cs typeface="Arial"/>
                <a:sym typeface="Arial"/>
              </a:rPr>
              <a:t>Общество доверия</a:t>
            </a:r>
            <a:endParaRPr sz="1667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19"/>
          <p:cNvSpPr txBox="1"/>
          <p:nvPr/>
        </p:nvSpPr>
        <p:spPr>
          <a:xfrm>
            <a:off x="4881720" y="4157382"/>
            <a:ext cx="3542670" cy="725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7775" rIns="0" bIns="0" anchor="t" anchorCtr="0">
            <a:spAutoFit/>
          </a:bodyPr>
          <a:lstStyle/>
          <a:p>
            <a:pPr marL="1693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33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r>
              <a:rPr lang="ru-RU" sz="2300" b="1" dirty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Цифровое правительство </a:t>
            </a:r>
            <a:endParaRPr sz="23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5" name="Google Shape;935;p19"/>
          <p:cNvPicPr preferRelativeResize="0"/>
          <p:nvPr/>
        </p:nvPicPr>
        <p:blipFill rotWithShape="1">
          <a:blip r:embed="rId31">
            <a:alphaModFix/>
          </a:blip>
          <a:srcRect/>
          <a:stretch/>
        </p:blipFill>
        <p:spPr>
          <a:xfrm>
            <a:off x="363710" y="212580"/>
            <a:ext cx="1012674" cy="896219"/>
          </a:xfrm>
          <a:prstGeom prst="rect">
            <a:avLst/>
          </a:prstGeom>
          <a:noFill/>
          <a:ln>
            <a:noFill/>
          </a:ln>
        </p:spPr>
      </p:pic>
      <p:sp>
        <p:nvSpPr>
          <p:cNvPr id="936" name="Google Shape;936;p19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19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93993486"/>
      </p:ext>
    </p:extLst>
  </p:cSld>
  <p:clrMapOvr>
    <a:masterClrMapping/>
  </p:clrMapOvr>
  <p:transition spd="slow">
    <p:comb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890" y="-15875"/>
            <a:ext cx="10438130" cy="688022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890" y="-15875"/>
            <a:ext cx="10438130" cy="68802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4" name="Image 0" descr="https://test-kimi-img.moonshot.cn/pub/slides/slides_tmpl/image/25-07-11-18:10:09-d1oe60dcmrb5eq9iqag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" y="2388552"/>
            <a:ext cx="1600200" cy="1651000"/>
          </a:xfrm>
          <a:prstGeom prst="rect">
            <a:avLst/>
          </a:prstGeom>
        </p:spPr>
      </p:pic>
      <p:pic>
        <p:nvPicPr>
          <p:cNvPr id="5" name="Image 1" descr="https://test-kimi-img.moonshot.cn/pub/slides/slides_tmpl/image/25-07-11-18:10:09-d1oe60dcmrb5eq9iqagg.png"/>
          <p:cNvPicPr>
            <a:picLocks noChangeAspect="1"/>
          </p:cNvPicPr>
          <p:nvPr/>
        </p:nvPicPr>
        <p:blipFill>
          <a:blip r:embed="rId4"/>
          <a:srcRect l="56" t="92" b="92"/>
          <a:stretch/>
        </p:blipFill>
        <p:spPr>
          <a:xfrm>
            <a:off x="8890" y="0"/>
            <a:ext cx="6771640" cy="6858000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756529" y="1423285"/>
            <a:ext cx="8900160" cy="9518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r>
              <a:rPr lang="ru-RU" sz="6000" b="1" dirty="0">
                <a:solidFill>
                  <a:srgbClr val="002060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МОДЕЛЬ УМНОГО ПРАВИТЕЛЬСТВА ПОСЛЕ ОПТИМИЗАЦИИ АППАРАТА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5"/>
          <p:cNvSpPr/>
          <p:nvPr/>
        </p:nvSpPr>
        <p:spPr>
          <a:xfrm>
            <a:off x="1072192" y="1812560"/>
            <a:ext cx="1508125" cy="2124488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ctr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7000" b="1" dirty="0">
                <a:solidFill>
                  <a:srgbClr val="FFFFFF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I</a:t>
            </a:r>
            <a:endParaRPr lang="en-US" sz="7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3886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96104"/>
            <a:ext cx="5178744" cy="5711433"/>
          </a:xfrm>
          <a:prstGeom prst="rect">
            <a:avLst/>
          </a:prstGeom>
        </p:spPr>
      </p:pic>
      <p:pic>
        <p:nvPicPr>
          <p:cNvPr id="2" name="Image 0" descr="https://test-kimi-img.moonshot.cn/pub/slides/slides_tmpl/image/25-07-11-18:10:12-d1oe615cmrb5eq9iqar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965" y="208280"/>
            <a:ext cx="1073150" cy="55499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91540" y="189188"/>
            <a:ext cx="7765572" cy="6229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4000" b="1" dirty="0">
                <a:solidFill>
                  <a:srgbClr val="000000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1.1. </a:t>
            </a:r>
            <a:r>
              <a:rPr lang="ru-RU" sz="4000" b="1" dirty="0">
                <a:solidFill>
                  <a:srgbClr val="000000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Организационная структура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1"/>
          <p:cNvSpPr/>
          <p:nvPr/>
        </p:nvSpPr>
        <p:spPr>
          <a:xfrm>
            <a:off x="5228114" y="1499870"/>
            <a:ext cx="6477635" cy="1476178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ru-RU" sz="2000" b="1" dirty="0">
                <a:latin typeface="+mj-lt"/>
                <a:ea typeface="MiSans" pitchFamily="34" charset="-122"/>
                <a:cs typeface="MiSans" pitchFamily="34" charset="-120"/>
              </a:rPr>
              <a:t>Завершено формирование организационной и кадровой структуры на местах, обеспечив преемственность и избежав юридических или руководящих пробелов.</a:t>
            </a:r>
            <a:endParaRPr lang="en-US" sz="2000" b="1" dirty="0">
              <a:latin typeface="+mj-lt"/>
              <a:ea typeface="MiSans" pitchFamily="34" charset="-122"/>
              <a:cs typeface="MiSans" pitchFamily="34" charset="-120"/>
            </a:endParaRPr>
          </a:p>
          <a:p>
            <a:pPr>
              <a:lnSpc>
                <a:spcPct val="150000"/>
              </a:lnSpc>
            </a:pPr>
            <a:endParaRPr lang="en-US" sz="2000" b="1" dirty="0">
              <a:latin typeface="+mj-lt"/>
              <a:ea typeface="MiSans" pitchFamily="34" charset="-122"/>
              <a:cs typeface="MiSans" pitchFamily="34" charset="-120"/>
            </a:endParaRPr>
          </a:p>
          <a:p>
            <a:pPr algn="just">
              <a:lnSpc>
                <a:spcPct val="150000"/>
              </a:lnSpc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задачи по руководству и организации введения образцов печатей, образцов подписей и должностей Народных комитетов на уровне общин после их согласования должна осуществляться в соответствии с положениями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</a:t>
            </a:r>
            <a:endParaRPr 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2"/>
          <p:cNvSpPr/>
          <p:nvPr/>
        </p:nvSpPr>
        <p:spPr>
          <a:xfrm>
            <a:off x="6949200" y="1038225"/>
            <a:ext cx="4956126" cy="461645"/>
          </a:xfrm>
          <a:prstGeom prst="roundRect">
            <a:avLst>
              <a:gd name="adj" fmla="val 0"/>
            </a:avLst>
          </a:prstGeom>
          <a:gradFill flip="none" rotWithShape="1">
            <a:gsLst>
              <a:gs pos="0">
                <a:srgbClr val="6292D4">
                  <a:alpha val="64000"/>
                </a:srgbClr>
              </a:gs>
              <a:gs pos="91000">
                <a:srgbClr val="4874CB">
                  <a:alpha val="76000"/>
                </a:srgbClr>
              </a:gs>
              <a:gs pos="100000">
                <a:srgbClr val="4874CB">
                  <a:alpha val="76000"/>
                </a:srgbClr>
              </a:gs>
            </a:gsLst>
            <a:lin ang="5400000" scaled="1"/>
          </a:gra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3"/>
          <p:cNvSpPr/>
          <p:nvPr/>
        </p:nvSpPr>
        <p:spPr>
          <a:xfrm>
            <a:off x="6273164" y="1089025"/>
            <a:ext cx="5299662" cy="461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lnSpc>
                <a:spcPct val="100000"/>
              </a:lnSpc>
              <a:buNone/>
            </a:pP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Image 1" descr="https://test-kimi-img.moonshot.cn/pub/slides/slides_tmpl/image/25-07-11-18:10:08-d1oe605cmrb5eq9iqac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22965" y="394335"/>
            <a:ext cx="628015" cy="182880"/>
          </a:xfrm>
          <a:prstGeom prst="rect">
            <a:avLst/>
          </a:prstGeom>
        </p:spPr>
      </p:pic>
      <p:pic>
        <p:nvPicPr>
          <p:cNvPr id="11" name="Image 2" descr="https://test-kimi-img.moonshot.cn/pub/slides/slides_tmpl/image/25-07-11-18:10:12-d1oe615cmrb5eq9iqaug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755120" y="6363970"/>
            <a:ext cx="676910" cy="676910"/>
          </a:xfrm>
          <a:prstGeom prst="rect">
            <a:avLst/>
          </a:prstGeom>
        </p:spPr>
      </p:pic>
      <p:pic>
        <p:nvPicPr>
          <p:cNvPr id="12" name="Image 3" descr="https://test-kimi-img.moonshot.cn/pub/slides/slides_tmpl/image/25-07-11-18:10:12-d1oe615cmrb5eq9iqav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63123" y="1087779"/>
            <a:ext cx="895985" cy="463550"/>
          </a:xfrm>
          <a:prstGeom prst="rect">
            <a:avLst/>
          </a:prstGeom>
        </p:spPr>
      </p:pic>
      <p:sp>
        <p:nvSpPr>
          <p:cNvPr id="8" name="Curved Down Arrow 7"/>
          <p:cNvSpPr/>
          <p:nvPr/>
        </p:nvSpPr>
        <p:spPr>
          <a:xfrm rot="1043710">
            <a:off x="9850594" y="5495793"/>
            <a:ext cx="1843549" cy="68995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004733" y="1301254"/>
            <a:ext cx="2153154" cy="4914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2125"/>
              </a:lnSpc>
            </a:pPr>
            <a:r>
              <a:rPr lang="en-US" sz="6000" b="1" dirty="0">
                <a:solidFill>
                  <a:srgbClr val="FF0000"/>
                </a:solidFill>
                <a:latin typeface="MuseoModerno Medium" pitchFamily="34" charset="0"/>
                <a:ea typeface="MuseoModerno Medium" pitchFamily="34" charset="-122"/>
                <a:cs typeface="MuseoModerno Medium" pitchFamily="34" charset="-120"/>
              </a:rPr>
              <a:t>100%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7" name="Text 4"/>
          <p:cNvSpPr/>
          <p:nvPr/>
        </p:nvSpPr>
        <p:spPr>
          <a:xfrm>
            <a:off x="9203553" y="1269047"/>
            <a:ext cx="1457992" cy="3124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000"/>
              </a:lnSpc>
            </a:pPr>
            <a:r>
              <a:rPr lang="ru-RU" sz="2500" b="1" dirty="0">
                <a:solidFill>
                  <a:srgbClr val="FF0000"/>
                </a:solidFill>
                <a:latin typeface="Times New Roman" panose="02020603050405020304" pitchFamily="18" charset="0"/>
                <a:ea typeface="MuseoModerno Medium" pitchFamily="34" charset="-122"/>
                <a:cs typeface="Times New Roman" panose="02020603050405020304" pitchFamily="18" charset="0"/>
              </a:rPr>
              <a:t>Завершена реорганизация</a:t>
            </a:r>
            <a:endParaRPr lang="en-US" sz="2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9251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/>
          <p:cNvSpPr/>
          <p:nvPr/>
        </p:nvSpPr>
        <p:spPr>
          <a:xfrm>
            <a:off x="1978025" y="1045025"/>
            <a:ext cx="2559350" cy="5685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25"/>
              </a:lnSpc>
            </a:pPr>
            <a:endParaRPr lang="en-US" sz="212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-1604312" y="422654"/>
            <a:ext cx="4173577" cy="10036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en-US" sz="1600" dirty="0">
                <a:solidFill>
                  <a:srgbClr val="2B415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.5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1370361" y="742038"/>
            <a:ext cx="3774678" cy="4784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25"/>
              </a:lnSpc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useoModerno Medium" pitchFamily="34" charset="-122"/>
                <a:cs typeface="Times New Roman" panose="02020603050405020304" pitchFamily="18" charset="0"/>
              </a:rPr>
              <a:t>466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7"/>
          <p:cNvSpPr/>
          <p:nvPr/>
        </p:nvSpPr>
        <p:spPr>
          <a:xfrm>
            <a:off x="1972939" y="1295877"/>
            <a:ext cx="2984016" cy="71539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MuseoModerno Medium" pitchFamily="34" charset="-122"/>
                <a:cs typeface="Times New Roman" panose="02020603050405020304" pitchFamily="18" charset="0"/>
              </a:rPr>
              <a:t>функциональных органов провинциального уровня 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8"/>
          <p:cNvSpPr/>
          <p:nvPr/>
        </p:nvSpPr>
        <p:spPr>
          <a:xfrm>
            <a:off x="1436752" y="1566096"/>
            <a:ext cx="4659248" cy="8715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nl-N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функциональных органов, присутствующих во всех 34 провинциях</a:t>
            </a:r>
            <a:endParaRPr lang="nl-NL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nl-NL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58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особых органов в некоторых провинциях</a:t>
            </a:r>
            <a:endParaRPr lang="en-US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861464" y="754515"/>
            <a:ext cx="3774678" cy="2728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2125"/>
              </a:lnSpc>
            </a:pP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MuseoModerno Medium" pitchFamily="34" charset="-122"/>
                <a:cs typeface="Times New Roman" panose="02020603050405020304" pitchFamily="18" charset="0"/>
              </a:rPr>
              <a:t>9.916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8734406" y="1274086"/>
            <a:ext cx="1325761" cy="12918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1000"/>
              </a:lnSpc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MuseoModerno Medium" pitchFamily="34" charset="-122"/>
                <a:cs typeface="Times New Roman" panose="02020603050405020304" pitchFamily="18" charset="0"/>
              </a:rPr>
              <a:t>функционаьльных отделов общинного уровня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8590020" y="1492567"/>
            <a:ext cx="1374597" cy="40748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достаточное кадровое обеспечение</a:t>
            </a:r>
          </a:p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 и наличие государственных служащих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08755" y="890941"/>
            <a:ext cx="11530608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042"/>
              </a:lnSpc>
            </a:pP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 15"/>
          <p:cNvSpPr/>
          <p:nvPr/>
        </p:nvSpPr>
        <p:spPr>
          <a:xfrm>
            <a:off x="330696" y="9245699"/>
            <a:ext cx="11530608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042"/>
              </a:lnSpc>
            </a:pPr>
            <a:r>
              <a:rPr lang="en-US" sz="625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Lũy kế từ 01/7 đến 04/8/2025, cả nước đã tiếp nhận tổng số </a:t>
            </a:r>
            <a:r>
              <a:rPr lang="en-US" sz="625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3.764.448 hồ sơ</a:t>
            </a:r>
            <a:r>
              <a:rPr lang="en-US" sz="625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, trong đó số hồ sơ trực tuyến là </a:t>
            </a:r>
            <a:r>
              <a:rPr lang="en-US" sz="625" b="1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2.625.628 (chiếm 69,7%)</a:t>
            </a:r>
            <a:r>
              <a:rPr lang="en-US" sz="625" dirty="0">
                <a:solidFill>
                  <a:srgbClr val="2B4150"/>
                </a:solidFill>
                <a:latin typeface="Source Sans 3" pitchFamily="34" charset="0"/>
                <a:ea typeface="Source Sans 3" pitchFamily="34" charset="-122"/>
                <a:cs typeface="Source Sans 3" pitchFamily="34" charset="-120"/>
              </a:rPr>
              <a:t>. 17 tỉnh, thành phố đã “phủ xanh” hơn 50% số xã, phường, trong đó 7 tỉnh, thành phố hoàn thành 100%.</a:t>
            </a:r>
            <a:endParaRPr lang="en-US" sz="625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8548" y="6001058"/>
            <a:ext cx="1277843" cy="8518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18120" y="2325357"/>
            <a:ext cx="197361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3.139</a:t>
            </a:r>
            <a:r>
              <a:rPr lang="en-US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4702494" y="3196877"/>
            <a:ext cx="3800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центров услуг государственного управления на уровне общин</a:t>
            </a:r>
            <a:endParaRPr lang="en-US" sz="2500" dirty="0">
              <a:solidFill>
                <a:srgbClr val="002060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47037" y="3923306"/>
            <a:ext cx="29718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Созданы в </a:t>
            </a:r>
            <a:r>
              <a:rPr lang="en-US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32/34 </a:t>
            </a:r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местностях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633357" y="3208565"/>
            <a:ext cx="35030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центра услуг государственного управления на одном уровне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9682035" y="2294673"/>
            <a:ext cx="95410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02</a:t>
            </a:r>
            <a:endParaRPr lang="en-US" sz="6000" b="1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99365" y="3969472"/>
            <a:ext cx="3035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Созданы в Ханое, Куангнине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167933" y="2271528"/>
            <a:ext cx="210826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3.319</a:t>
            </a:r>
            <a:r>
              <a:rPr lang="en-US" sz="60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en-US" sz="6000" dirty="0"/>
          </a:p>
        </p:txBody>
      </p:sp>
      <p:sp>
        <p:nvSpPr>
          <p:cNvPr id="24" name="Rectangle 23"/>
          <p:cNvSpPr/>
          <p:nvPr/>
        </p:nvSpPr>
        <p:spPr>
          <a:xfrm>
            <a:off x="229450" y="3220811"/>
            <a:ext cx="419826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военных командований на уровне общин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87681" y="3692473"/>
            <a:ext cx="40901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Созданы, в основном завершена работа по совершенствованию должностей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9450" y="4414201"/>
            <a:ext cx="1176137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В настоящее время в 3321 общине, районе и специальной зоне созданы подразделения государственных услуг для предоставления многоотраслевых и многопрофильных государственных услуг на уровне общины, что обеспечивает соответствие центральной ориентации и практической ситуации в каждой местности, типичные примеры: город Хошимин, город Ханой, город Хайфон, провинция Дьенбьен, провинция Кханьхоа, провинция Тхайнгуен,</a:t>
            </a:r>
            <a:endParaRPr lang="en-US" sz="2500" dirty="0">
              <a:solidFill>
                <a:srgbClr val="002060"/>
              </a:solidFill>
              <a:latin typeface="Times New Roman" panose="02020603050405020304" pitchFamily="18" charset="0"/>
              <a:ea typeface="Source Sans 3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0146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748" b="25626"/>
          <a:stretch>
            <a:fillRect/>
          </a:stretch>
        </p:blipFill>
        <p:spPr bwMode="auto">
          <a:xfrm>
            <a:off x="2151064" y="1828800"/>
            <a:ext cx="7889875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1524000" y="381001"/>
            <a:ext cx="9144000" cy="1938992"/>
          </a:xfrm>
          <a:prstGeom prst="rect">
            <a:avLst/>
          </a:prstGeom>
          <a:solidFill>
            <a:srgbClr val="3333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Административное управление в соответствии с административной иерархией (традиционная модель).</a:t>
            </a:r>
            <a:endParaRPr lang="en-US" altLang="en-US" sz="4000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54442" y="4778530"/>
            <a:ext cx="22940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Субъект управления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732424" y="4778530"/>
            <a:ext cx="25827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Инструменыты, средства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908758" y="4778530"/>
            <a:ext cx="23261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Объект управления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737595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068109" y="187084"/>
            <a:ext cx="9712185" cy="622090"/>
          </a:xfrm>
          <a:prstGeom prst="rect">
            <a:avLst/>
          </a:prstGeom>
        </p:spPr>
        <p:txBody>
          <a:bodyPr vert="horz" wrap="square" lIns="0" tIns="12697" rIns="0" bIns="0" rtlCol="0" anchor="ctr">
            <a:spAutoFit/>
          </a:bodyPr>
          <a:lstStyle/>
          <a:p>
            <a:pPr marL="12696">
              <a:spcBef>
                <a:spcPts val="100"/>
              </a:spcBef>
            </a:pPr>
            <a:r>
              <a:rPr lang="ru-RU" sz="4399" b="1" i="1" spc="-10" dirty="0">
                <a:solidFill>
                  <a:srgbClr val="FF0000"/>
                </a:solidFill>
                <a:latin typeface="Carlito"/>
                <a:cs typeface="Carlito"/>
              </a:rPr>
              <a:t>Я хочу, чтобы Правительство </a:t>
            </a:r>
            <a:r>
              <a:rPr lang="en-US" sz="4399" b="1" i="1" spc="-10" dirty="0">
                <a:solidFill>
                  <a:srgbClr val="FF0000"/>
                </a:solidFill>
                <a:latin typeface="Carlito"/>
                <a:cs typeface="Carlito"/>
              </a:rPr>
              <a:t>…</a:t>
            </a:r>
            <a:endParaRPr sz="4399" b="1" i="1" dirty="0">
              <a:solidFill>
                <a:srgbClr val="FF0000"/>
              </a:solidFill>
              <a:latin typeface="Carlito"/>
              <a:cs typeface="Carlito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457201" y="915056"/>
            <a:ext cx="10762551" cy="5233723"/>
          </a:xfrm>
          <a:prstGeom prst="rect">
            <a:avLst/>
          </a:prstGeom>
        </p:spPr>
        <p:txBody>
          <a:bodyPr vert="horz" wrap="square" lIns="0" tIns="63483" rIns="0" bIns="0" rtlCol="0">
            <a:spAutoFit/>
          </a:bodyPr>
          <a:lstStyle/>
          <a:p>
            <a:pPr marL="253924" marR="17775" indent="-228531" algn="just">
              <a:lnSpc>
                <a:spcPct val="90200"/>
              </a:lnSpc>
              <a:spcBef>
                <a:spcPts val="955"/>
              </a:spcBef>
              <a:buFont typeface="Arial"/>
              <a:buChar char="•"/>
              <a:tabLst>
                <a:tab pos="253924" algn="l"/>
              </a:tabLst>
            </a:pPr>
            <a:r>
              <a:rPr lang="ru-RU" b="1" i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Правительство должно обеспечить процветание народа и устойчивое развитие страны в следующем контексте</a:t>
            </a:r>
            <a:r>
              <a:rPr lang="en-US" b="1" i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b="1" spc="-10" dirty="0">
                <a:solidFill>
                  <a:srgbClr val="00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Окружающая среда стремительно меняется, в том числе в контексте VUCA (нестабильность, неопределенность, сложность и неоднозначность) и BANI (хрупкость, тревожность, нелинейность, непонятность). Цифровая трансформация идет полным ходом. ИИ участвует в поддержке государственного управления во многих областях</a:t>
            </a:r>
            <a:r>
              <a:rPr lang="vi-VN" b="1" spc="-10" dirty="0">
                <a:solidFill>
                  <a:srgbClr val="00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53924" marR="17775" indent="-228531" algn="just">
              <a:lnSpc>
                <a:spcPct val="90200"/>
              </a:lnSpc>
              <a:spcBef>
                <a:spcPts val="955"/>
              </a:spcBef>
              <a:buFont typeface="Arial"/>
              <a:buChar char="•"/>
              <a:tabLst>
                <a:tab pos="253924" algn="l"/>
              </a:tabLst>
            </a:pPr>
            <a:r>
              <a:rPr lang="ru-RU" b="1" spc="-10" dirty="0">
                <a:solidFill>
                  <a:srgbClr val="00007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Правительствам следует признать необходимость эффективных действий в глобальном контексте, а также настоятельную необходимость решения проблем, связанных с необходимостью сотрудничества со странами и сохранения конкуренции (конкуренции в сотрудничестве).</a:t>
            </a:r>
            <a:endParaRPr b="1" spc="-10" dirty="0">
              <a:solidFill>
                <a:srgbClr val="0000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84927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3EDD7F-7DEC-0282-0F5B-40D4BC820732}"/>
              </a:ext>
            </a:extLst>
          </p:cNvPr>
          <p:cNvSpPr txBox="1"/>
          <p:nvPr/>
        </p:nvSpPr>
        <p:spPr>
          <a:xfrm>
            <a:off x="793054" y="-12917"/>
            <a:ext cx="10355817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28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Состояние портала государственных услуг до слияния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 </a:t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</a:b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" pitchFamily="2" charset="77"/>
              </a:rPr>
              <a:t>(</a:t>
            </a:r>
            <a:r>
              <a:rPr lang="ru-RU" sz="1400" b="1" dirty="0">
                <a:solidFill>
                  <a:prstClr val="black"/>
                </a:solidFill>
                <a:latin typeface="Be Vietnam Pro" pitchFamily="2" charset="0"/>
                <a:cs typeface="Poppins" pitchFamily="2" charset="77"/>
              </a:rPr>
              <a:t>Перед развертыванием централизованной модели на Национальном портале государственных услуг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" pitchFamily="2" charset="77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" pitchFamily="2" charset="77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DCE9D3AC-431D-C813-35A5-CCE5F7045DAC}"/>
              </a:ext>
            </a:extLst>
          </p:cNvPr>
          <p:cNvSpPr/>
          <p:nvPr/>
        </p:nvSpPr>
        <p:spPr>
          <a:xfrm>
            <a:off x="445178" y="1601919"/>
            <a:ext cx="4819351" cy="1856301"/>
          </a:xfrm>
          <a:prstGeom prst="roundRect">
            <a:avLst>
              <a:gd name="adj" fmla="val 3885"/>
            </a:avLst>
          </a:prstGeom>
          <a:solidFill>
            <a:schemeClr val="bg1"/>
          </a:solidFill>
          <a:ln w="6350">
            <a:noFill/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573B6B-379C-5FAE-0BD3-C272F7C6B8B4}"/>
              </a:ext>
            </a:extLst>
          </p:cNvPr>
          <p:cNvSpPr txBox="1"/>
          <p:nvPr/>
        </p:nvSpPr>
        <p:spPr>
          <a:xfrm>
            <a:off x="537083" y="1535241"/>
            <a:ext cx="4428504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just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У каждой провинции, министерства и сектора свой собственный портал государственных услуг: разные веб-адреса, интерфейсы и функции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 </a:t>
            </a:r>
          </a:p>
          <a:p>
            <a:pPr marL="171450" lvl="0" indent="-171450" algn="just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Некоторые провинции сами разрабатывали свои порталы, некоторые нанимали ИТ-компании для их развертывания.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</a:t>
            </a:r>
          </a:p>
          <a:p>
            <a:pPr marL="171450" lvl="0" indent="-171450" algn="just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Распределенная инфраструктура: каждое подразделение управляет собственными серверами, линиями передачи и безопасностью → сложно контролировать централизованно.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F0D8CA0-F144-9DCA-514E-C50E23615380}"/>
              </a:ext>
            </a:extLst>
          </p:cNvPr>
          <p:cNvGrpSpPr/>
          <p:nvPr/>
        </p:nvGrpSpPr>
        <p:grpSpPr>
          <a:xfrm>
            <a:off x="609779" y="1063558"/>
            <a:ext cx="2641918" cy="439420"/>
            <a:chOff x="474958" y="3273270"/>
            <a:chExt cx="5481958" cy="707886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AA154A87-AF7E-515E-4D29-75CCC28158BE}"/>
                </a:ext>
              </a:extLst>
            </p:cNvPr>
            <p:cNvSpPr/>
            <p:nvPr/>
          </p:nvSpPr>
          <p:spPr>
            <a:xfrm>
              <a:off x="595810" y="3273270"/>
              <a:ext cx="5361106" cy="707886"/>
            </a:xfrm>
            <a:prstGeom prst="roundRect">
              <a:avLst>
                <a:gd name="adj" fmla="val 3885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3AFF9B14-08A5-3683-B921-F10BF6240786}"/>
                </a:ext>
              </a:extLst>
            </p:cNvPr>
            <p:cNvSpPr/>
            <p:nvPr/>
          </p:nvSpPr>
          <p:spPr>
            <a:xfrm>
              <a:off x="474958" y="3273270"/>
              <a:ext cx="711548" cy="707886"/>
            </a:xfrm>
            <a:prstGeom prst="roundRect">
              <a:avLst>
                <a:gd name="adj" fmla="val 3885"/>
              </a:avLst>
            </a:prstGeom>
            <a:solidFill>
              <a:srgbClr val="DA251D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69C2100D-B1DD-A52D-9BCF-D721B4F92011}"/>
              </a:ext>
            </a:extLst>
          </p:cNvPr>
          <p:cNvSpPr txBox="1"/>
          <p:nvPr/>
        </p:nvSpPr>
        <p:spPr>
          <a:xfrm>
            <a:off x="600642" y="1109245"/>
            <a:ext cx="2553959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(1)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 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   </a:t>
            </a:r>
            <a:r>
              <a:rPr lang="ru-RU" sz="14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Системная организация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Aurora Serif" pitchFamily="50" charset="0"/>
              <a:ea typeface="+mn-ea"/>
              <a:cs typeface="Poppins" pitchFamily="2" charset="77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20F202AA-0E18-E776-8CF0-79571BC2227B}"/>
              </a:ext>
            </a:extLst>
          </p:cNvPr>
          <p:cNvSpPr/>
          <p:nvPr/>
        </p:nvSpPr>
        <p:spPr>
          <a:xfrm>
            <a:off x="5611006" y="1485537"/>
            <a:ext cx="4819351" cy="1856301"/>
          </a:xfrm>
          <a:prstGeom prst="roundRect">
            <a:avLst>
              <a:gd name="adj" fmla="val 3885"/>
            </a:avLst>
          </a:prstGeom>
          <a:solidFill>
            <a:schemeClr val="bg1"/>
          </a:solidFill>
          <a:ln w="6350">
            <a:noFill/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5FD4BCA-6175-BF87-A11D-89DA282BCAE5}"/>
              </a:ext>
            </a:extLst>
          </p:cNvPr>
          <p:cNvSpPr txBox="1"/>
          <p:nvPr/>
        </p:nvSpPr>
        <p:spPr>
          <a:xfrm>
            <a:off x="5691773" y="1400116"/>
            <a:ext cx="4428504" cy="2362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just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Неодинаковые уровни государственных услуг: в некоторых провинциях достигнут только 3-й уровень (подача заявления онлайн, но всё равно необходимо предоставлять бумажные копии). Для некоторых услуг достигнут 4-й уровень (подача заявления, обработка и получение результатов онлайн), но их охват ограничен.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lvl="0" indent="-171450" algn="just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Нестандартные процедуры: одна и та же процедура, но в каждой провинции требуются разные документы и формы.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258E8E2-75CD-CB35-2BC5-575366F5BA09}"/>
              </a:ext>
            </a:extLst>
          </p:cNvPr>
          <p:cNvGrpSpPr/>
          <p:nvPr/>
        </p:nvGrpSpPr>
        <p:grpSpPr>
          <a:xfrm>
            <a:off x="5705742" y="968067"/>
            <a:ext cx="3491750" cy="439420"/>
            <a:chOff x="474958" y="3273270"/>
            <a:chExt cx="7245353" cy="707886"/>
          </a:xfrm>
        </p:grpSpPr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2E93DAFD-3739-276F-EF25-296A778D9555}"/>
                </a:ext>
              </a:extLst>
            </p:cNvPr>
            <p:cNvSpPr/>
            <p:nvPr/>
          </p:nvSpPr>
          <p:spPr>
            <a:xfrm>
              <a:off x="595808" y="3273270"/>
              <a:ext cx="7124503" cy="707886"/>
            </a:xfrm>
            <a:prstGeom prst="roundRect">
              <a:avLst>
                <a:gd name="adj" fmla="val 3885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Rounded Rectangle 6">
              <a:extLst>
                <a:ext uri="{FF2B5EF4-FFF2-40B4-BE49-F238E27FC236}">
                  <a16:creationId xmlns:a16="http://schemas.microsoft.com/office/drawing/2014/main" id="{AC9D32C6-2D94-4DF5-EBBA-34AE2BFCB701}"/>
                </a:ext>
              </a:extLst>
            </p:cNvPr>
            <p:cNvSpPr/>
            <p:nvPr/>
          </p:nvSpPr>
          <p:spPr>
            <a:xfrm>
              <a:off x="474958" y="3273270"/>
              <a:ext cx="711548" cy="707886"/>
            </a:xfrm>
            <a:prstGeom prst="roundRect">
              <a:avLst>
                <a:gd name="adj" fmla="val 3885"/>
              </a:avLst>
            </a:prstGeom>
            <a:solidFill>
              <a:srgbClr val="DA251D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8462D647-12D9-DE26-A058-7F2D9C91503F}"/>
              </a:ext>
            </a:extLst>
          </p:cNvPr>
          <p:cNvSpPr txBox="1"/>
          <p:nvPr/>
        </p:nvSpPr>
        <p:spPr>
          <a:xfrm>
            <a:off x="5666834" y="1013380"/>
            <a:ext cx="4516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(2)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        </a:t>
            </a:r>
            <a:r>
              <a:rPr lang="ru-RU" sz="14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Процессы и уровни обслуживания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Aurora Serif" pitchFamily="50" charset="0"/>
              <a:ea typeface="+mn-ea"/>
              <a:cs typeface="Poppins" pitchFamily="2" charset="77"/>
            </a:endParaRPr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3CFD8F60-5E46-A1BF-FE5D-96AC634425FE}"/>
              </a:ext>
            </a:extLst>
          </p:cNvPr>
          <p:cNvSpPr/>
          <p:nvPr/>
        </p:nvSpPr>
        <p:spPr>
          <a:xfrm>
            <a:off x="445178" y="4228242"/>
            <a:ext cx="4819351" cy="1093154"/>
          </a:xfrm>
          <a:prstGeom prst="roundRect">
            <a:avLst>
              <a:gd name="adj" fmla="val 3885"/>
            </a:avLst>
          </a:prstGeom>
          <a:solidFill>
            <a:schemeClr val="bg1"/>
          </a:solidFill>
          <a:ln w="6350">
            <a:noFill/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9BEA6F3-BEB4-AF23-8D58-6421E18D8AC5}"/>
              </a:ext>
            </a:extLst>
          </p:cNvPr>
          <p:cNvSpPr txBox="1"/>
          <p:nvPr/>
        </p:nvSpPr>
        <p:spPr>
          <a:xfrm>
            <a:off x="501007" y="4498973"/>
            <a:ext cx="442850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just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Нет общего интерфейса: людям, переезжающим с одного места на другое, приходится привыкать к новому интерфейсу. Это неудобно для пользователя.</a:t>
            </a: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1DA125C-165D-AD40-BAE3-98EE702740B1}"/>
              </a:ext>
            </a:extLst>
          </p:cNvPr>
          <p:cNvGrpSpPr/>
          <p:nvPr/>
        </p:nvGrpSpPr>
        <p:grpSpPr>
          <a:xfrm>
            <a:off x="532918" y="3812787"/>
            <a:ext cx="3450500" cy="604521"/>
            <a:chOff x="474958" y="3273270"/>
            <a:chExt cx="7159759" cy="973854"/>
          </a:xfrm>
        </p:grpSpPr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0BE322E2-A5B8-5C88-BDF5-D1C86F78AB70}"/>
                </a:ext>
              </a:extLst>
            </p:cNvPr>
            <p:cNvSpPr/>
            <p:nvPr/>
          </p:nvSpPr>
          <p:spPr>
            <a:xfrm>
              <a:off x="595810" y="3273270"/>
              <a:ext cx="7038907" cy="707886"/>
            </a:xfrm>
            <a:prstGeom prst="roundRect">
              <a:avLst>
                <a:gd name="adj" fmla="val 3885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Rounded Rectangle 6">
              <a:extLst>
                <a:ext uri="{FF2B5EF4-FFF2-40B4-BE49-F238E27FC236}">
                  <a16:creationId xmlns:a16="http://schemas.microsoft.com/office/drawing/2014/main" id="{C98F4A0B-9032-FBF6-3E7D-D07C5CACDE88}"/>
                </a:ext>
              </a:extLst>
            </p:cNvPr>
            <p:cNvSpPr/>
            <p:nvPr/>
          </p:nvSpPr>
          <p:spPr>
            <a:xfrm>
              <a:off x="474958" y="3539238"/>
              <a:ext cx="711548" cy="707886"/>
            </a:xfrm>
            <a:prstGeom prst="roundRect">
              <a:avLst>
                <a:gd name="adj" fmla="val 3885"/>
              </a:avLst>
            </a:prstGeom>
            <a:solidFill>
              <a:srgbClr val="DA251D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05797AA-C661-2BD0-C431-8F9B3C8E676A}"/>
              </a:ext>
            </a:extLst>
          </p:cNvPr>
          <p:cNvSpPr txBox="1"/>
          <p:nvPr/>
        </p:nvSpPr>
        <p:spPr>
          <a:xfrm>
            <a:off x="518087" y="4035797"/>
            <a:ext cx="390444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(3) 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     </a:t>
            </a:r>
            <a:r>
              <a:rPr lang="ru-RU" sz="14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Пользовательский интерфейс и опыт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Aurora Serif" pitchFamily="50" charset="0"/>
              <a:ea typeface="+mn-ea"/>
              <a:cs typeface="Poppins" pitchFamily="2" charset="77"/>
            </a:endParaRPr>
          </a:p>
        </p:txBody>
      </p:sp>
      <p:sp>
        <p:nvSpPr>
          <p:cNvPr id="23" name="Rounded Rectangle 6">
            <a:extLst>
              <a:ext uri="{FF2B5EF4-FFF2-40B4-BE49-F238E27FC236}">
                <a16:creationId xmlns:a16="http://schemas.microsoft.com/office/drawing/2014/main" id="{06F44725-3399-BAE8-8AC5-2CFDDF93E6E5}"/>
              </a:ext>
            </a:extLst>
          </p:cNvPr>
          <p:cNvSpPr/>
          <p:nvPr/>
        </p:nvSpPr>
        <p:spPr>
          <a:xfrm>
            <a:off x="5635945" y="3984761"/>
            <a:ext cx="4819351" cy="2112276"/>
          </a:xfrm>
          <a:prstGeom prst="roundRect">
            <a:avLst>
              <a:gd name="adj" fmla="val 3885"/>
            </a:avLst>
          </a:prstGeom>
          <a:solidFill>
            <a:schemeClr val="bg1"/>
          </a:solidFill>
          <a:ln w="6350">
            <a:noFill/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C92BB99-120D-FB61-FD8C-421BACBF2BF5}"/>
              </a:ext>
            </a:extLst>
          </p:cNvPr>
          <p:cNvSpPr txBox="1"/>
          <p:nvPr/>
        </p:nvSpPr>
        <p:spPr>
          <a:xfrm>
            <a:off x="5691773" y="4092218"/>
            <a:ext cx="4819351" cy="24776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 algn="just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Ограниченное подключение: некоторые порталы подключаются к отраслевым базам данных (гражданское состояние, земельные участки и т. д.), но пока данные не синхронизированы по всей стране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</a:t>
            </a:r>
          </a:p>
          <a:p>
            <a:pPr marL="171450" lvl="0" indent="-171450" algn="just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Слабое подключение к Национальному порталу госуслуг, что приводит к разрозненности данных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</a:t>
            </a:r>
          </a:p>
          <a:p>
            <a:pPr marL="171450" lvl="0" indent="-171450" algn="just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Разнообразная аутентификация пользователей: в некоторых местах используются локальные аккауниы, в других интеграция с аккаунтами Национального портал, но аутентификация не унифицирована.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CAE3A12-F1E3-320F-988F-AE94C5823834}"/>
              </a:ext>
            </a:extLst>
          </p:cNvPr>
          <p:cNvGrpSpPr/>
          <p:nvPr/>
        </p:nvGrpSpPr>
        <p:grpSpPr>
          <a:xfrm>
            <a:off x="5902139" y="3749382"/>
            <a:ext cx="3491750" cy="439420"/>
            <a:chOff x="474958" y="3273270"/>
            <a:chExt cx="7245353" cy="707886"/>
          </a:xfrm>
        </p:grpSpPr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D3B20381-1A9D-C3BE-B7FD-F53B251B9E84}"/>
                </a:ext>
              </a:extLst>
            </p:cNvPr>
            <p:cNvSpPr/>
            <p:nvPr/>
          </p:nvSpPr>
          <p:spPr>
            <a:xfrm>
              <a:off x="595808" y="3273270"/>
              <a:ext cx="7124503" cy="707886"/>
            </a:xfrm>
            <a:prstGeom prst="roundRect">
              <a:avLst>
                <a:gd name="adj" fmla="val 3885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2BE4F45D-B45D-8191-CBB5-D7466502BB44}"/>
                </a:ext>
              </a:extLst>
            </p:cNvPr>
            <p:cNvSpPr/>
            <p:nvPr/>
          </p:nvSpPr>
          <p:spPr>
            <a:xfrm>
              <a:off x="474958" y="3273270"/>
              <a:ext cx="711548" cy="707886"/>
            </a:xfrm>
            <a:prstGeom prst="roundRect">
              <a:avLst>
                <a:gd name="adj" fmla="val 3885"/>
              </a:avLst>
            </a:prstGeom>
            <a:solidFill>
              <a:srgbClr val="DA251D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90C3C9F-CDCE-1185-5161-46F988A18985}"/>
              </a:ext>
            </a:extLst>
          </p:cNvPr>
          <p:cNvSpPr txBox="1"/>
          <p:nvPr/>
        </p:nvSpPr>
        <p:spPr>
          <a:xfrm>
            <a:off x="5902139" y="3806390"/>
            <a:ext cx="4516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(4) </a:t>
            </a:r>
            <a:r>
              <a:rPr kumimoji="0" lang="ru-RU" sz="14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      </a:t>
            </a:r>
            <a:r>
              <a:rPr lang="ru-RU" sz="14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Связь и коммуникация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Aurora Serif" pitchFamily="50" charset="0"/>
              <a:ea typeface="+mn-ea"/>
              <a:cs typeface="Poppins" pitchFamily="2" charset="77"/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B9658C82-B8DD-3166-8287-8015028F4D94}"/>
              </a:ext>
            </a:extLst>
          </p:cNvPr>
          <p:cNvCxnSpPr/>
          <p:nvPr/>
        </p:nvCxnSpPr>
        <p:spPr>
          <a:xfrm flipV="1">
            <a:off x="220006" y="0"/>
            <a:ext cx="0" cy="723900"/>
          </a:xfrm>
          <a:prstGeom prst="line">
            <a:avLst/>
          </a:prstGeom>
          <a:ln>
            <a:solidFill>
              <a:srgbClr val="DA25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8915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A4EE3C-DEF8-F45F-B70A-B98DCEA2A1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ed Rectangle 9">
            <a:extLst>
              <a:ext uri="{FF2B5EF4-FFF2-40B4-BE49-F238E27FC236}">
                <a16:creationId xmlns:a16="http://schemas.microsoft.com/office/drawing/2014/main" id="{12C1025A-3A6E-52E8-0D94-C5D58A0B272E}"/>
              </a:ext>
            </a:extLst>
          </p:cNvPr>
          <p:cNvSpPr/>
          <p:nvPr/>
        </p:nvSpPr>
        <p:spPr>
          <a:xfrm>
            <a:off x="4434494" y="2990805"/>
            <a:ext cx="6063917" cy="1925054"/>
          </a:xfrm>
          <a:prstGeom prst="roundRect">
            <a:avLst>
              <a:gd name="adj" fmla="val 4941"/>
            </a:avLst>
          </a:prstGeom>
          <a:solidFill>
            <a:srgbClr val="DA251D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1692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E8283D72-8F3C-13FD-46ED-C71BE5832E5B}"/>
              </a:ext>
            </a:extLst>
          </p:cNvPr>
          <p:cNvSpPr/>
          <p:nvPr/>
        </p:nvSpPr>
        <p:spPr>
          <a:xfrm>
            <a:off x="4749427" y="915473"/>
            <a:ext cx="7314014" cy="5510866"/>
          </a:xfrm>
          <a:prstGeom prst="roundRect">
            <a:avLst>
              <a:gd name="adj" fmla="val 2504"/>
            </a:avLst>
          </a:prstGeom>
          <a:solidFill>
            <a:schemeClr val="bg1"/>
          </a:solidFill>
          <a:ln w="6350">
            <a:solidFill>
              <a:srgbClr val="DA251D"/>
            </a:solidFill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1FCA78-B230-14A0-5D2B-CFB6AABCF80A}"/>
              </a:ext>
            </a:extLst>
          </p:cNvPr>
          <p:cNvSpPr txBox="1"/>
          <p:nvPr/>
        </p:nvSpPr>
        <p:spPr>
          <a:xfrm>
            <a:off x="636601" y="47543"/>
            <a:ext cx="10355817" cy="86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28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Состояние портала государственных услуг до слияния</a:t>
            </a: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/>
            </a:r>
            <a:b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</a:b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" pitchFamily="2" charset="77"/>
              </a:rPr>
              <a:t>(</a:t>
            </a:r>
            <a:r>
              <a:rPr lang="ru-RU" sz="1400" b="1" dirty="0">
                <a:solidFill>
                  <a:prstClr val="black"/>
                </a:solidFill>
                <a:latin typeface="Be Vietnam Pro" pitchFamily="2" charset="0"/>
                <a:cs typeface="Poppins" pitchFamily="2" charset="77"/>
              </a:rPr>
              <a:t>Перед развертыванием централизованной модели на Национальном портале государственных услуг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" pitchFamily="2" charset="77"/>
              </a:rPr>
              <a:t>)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" pitchFamily="2" charset="77"/>
            </a:endParaRPr>
          </a:p>
        </p:txBody>
      </p: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73664515-8CF8-10D4-4BEE-3352695271F7}"/>
              </a:ext>
            </a:extLst>
          </p:cNvPr>
          <p:cNvSpPr/>
          <p:nvPr/>
        </p:nvSpPr>
        <p:spPr>
          <a:xfrm>
            <a:off x="264366" y="1633371"/>
            <a:ext cx="3706943" cy="1856301"/>
          </a:xfrm>
          <a:prstGeom prst="roundRect">
            <a:avLst>
              <a:gd name="adj" fmla="val 3885"/>
            </a:avLst>
          </a:prstGeom>
          <a:solidFill>
            <a:schemeClr val="bg1"/>
          </a:solidFill>
          <a:ln w="6350">
            <a:noFill/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F0F338B-5BCD-8D97-E12C-1583CB470E40}"/>
              </a:ext>
            </a:extLst>
          </p:cNvPr>
          <p:cNvSpPr txBox="1"/>
          <p:nvPr/>
        </p:nvSpPr>
        <p:spPr>
          <a:xfrm>
            <a:off x="264366" y="1884970"/>
            <a:ext cx="4114300" cy="44781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Неодинаковая инфраструктура: крупные провинции вкладывают значительные средства, в то время как малым провинциям не хватает ресурсов, что приводит к разной скорости и стабильности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</a:t>
            </a:r>
          </a:p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Безопасность зависит от каждой провинции: различные уровни безопасности, потенциальные риски информационной безопасности</a:t>
            </a:r>
            <a:r>
              <a:rPr kumimoji="0" lang="vi-VN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</a:t>
            </a:r>
          </a:p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Сложность обслуживания и модернизации: каждая система разрабатывается отдельным подразделением, поэтому затраты на модернизацию высоки.</a:t>
            </a:r>
            <a:endParaRPr kumimoji="0" lang="vi-VN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2A4C509-DC9F-3F3C-CAE4-E07E003B44D8}"/>
              </a:ext>
            </a:extLst>
          </p:cNvPr>
          <p:cNvGrpSpPr/>
          <p:nvPr/>
        </p:nvGrpSpPr>
        <p:grpSpPr>
          <a:xfrm>
            <a:off x="397547" y="1386752"/>
            <a:ext cx="3374872" cy="439420"/>
            <a:chOff x="474958" y="3273270"/>
            <a:chExt cx="7002832" cy="707886"/>
          </a:xfrm>
        </p:grpSpPr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E1D1A1CF-9A3F-C828-6FDA-F02B852679DD}"/>
                </a:ext>
              </a:extLst>
            </p:cNvPr>
            <p:cNvSpPr/>
            <p:nvPr/>
          </p:nvSpPr>
          <p:spPr>
            <a:xfrm>
              <a:off x="595808" y="3273270"/>
              <a:ext cx="6881982" cy="707886"/>
            </a:xfrm>
            <a:prstGeom prst="roundRect">
              <a:avLst>
                <a:gd name="adj" fmla="val 3885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CF34C382-13D2-177B-5742-7E3C5678E968}"/>
                </a:ext>
              </a:extLst>
            </p:cNvPr>
            <p:cNvSpPr/>
            <p:nvPr/>
          </p:nvSpPr>
          <p:spPr>
            <a:xfrm>
              <a:off x="474958" y="3273270"/>
              <a:ext cx="711548" cy="707886"/>
            </a:xfrm>
            <a:prstGeom prst="roundRect">
              <a:avLst>
                <a:gd name="adj" fmla="val 3885"/>
              </a:avLst>
            </a:prstGeom>
            <a:solidFill>
              <a:srgbClr val="DA251D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3A9A598D-FAEC-C3E4-E507-6E0083339D66}"/>
              </a:ext>
            </a:extLst>
          </p:cNvPr>
          <p:cNvSpPr txBox="1"/>
          <p:nvPr/>
        </p:nvSpPr>
        <p:spPr>
          <a:xfrm>
            <a:off x="299033" y="1445550"/>
            <a:ext cx="451618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(</a:t>
            </a:r>
            <a:r>
              <a:rPr kumimoji="0" lang="vi-VN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5</a:t>
            </a:r>
            <a:r>
              <a:rPr lang="en-US" sz="1400" dirty="0">
                <a:solidFill>
                  <a:prstClr val="white"/>
                </a:solidFill>
                <a:latin typeface="Aurora Serif" pitchFamily="50" charset="0"/>
                <a:cs typeface="Poppins" pitchFamily="2" charset="77"/>
              </a:rPr>
              <a:t>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 </a:t>
            </a:r>
            <a:r>
              <a:rPr lang="ru-RU" sz="14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Технические и эксплуатационные проблемы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Aurora Serif" pitchFamily="50" charset="0"/>
              <a:ea typeface="+mn-ea"/>
              <a:cs typeface="Poppins" pitchFamily="2" charset="7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41DA829-DDC7-0BFE-C23E-B1C463E78D62}"/>
              </a:ext>
            </a:extLst>
          </p:cNvPr>
          <p:cNvSpPr txBox="1"/>
          <p:nvPr/>
        </p:nvSpPr>
        <p:spPr>
          <a:xfrm>
            <a:off x="4795260" y="869785"/>
            <a:ext cx="7396740" cy="320087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171450" indent="-171450">
              <a:buClr>
                <a:srgbClr val="DA251D"/>
              </a:buClr>
              <a:buFont typeface="Arial" panose="020B0604020202020204" pitchFamily="34" charset="0"/>
              <a:buChar char="•"/>
              <a:defRPr sz="1100">
                <a:latin typeface="Be Vietnam Pro" pitchFamily="2" charset="0"/>
                <a:cs typeface="Poppins Light" pitchFamily="2" charset="77"/>
              </a:defRPr>
            </a:lvl1pPr>
          </a:lstStyle>
          <a:p>
            <a:pPr lvl="0">
              <a:spcBef>
                <a:spcPts val="600"/>
              </a:spcBef>
              <a:defRPr/>
            </a:pPr>
            <a:r>
              <a:rPr lang="ru-RU" sz="1400" dirty="0">
                <a:solidFill>
                  <a:prstClr val="black"/>
                </a:solidFill>
              </a:rPr>
              <a:t>До слияния портал государственных услуг работал децентрализованно: каждая провинция, министерство и сектор использовали отдельную систему с разными адресами, интерфейсами и функциональностями, с самоуправляемой инфраструктурой и безопасностью, что затрудняет централизованный контроль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 </a:t>
            </a:r>
          </a:p>
          <a:p>
            <a:pPr lvl="0">
              <a:spcBef>
                <a:spcPts val="600"/>
              </a:spcBef>
              <a:defRPr/>
            </a:pPr>
            <a:r>
              <a:rPr lang="ru-RU" sz="1400" dirty="0">
                <a:solidFill>
                  <a:prstClr val="black"/>
                </a:solidFill>
              </a:rPr>
              <a:t>Процессы и уровни обслуживания неодинаковы, процедуры и формы различаются в зависимости от местности, во многих местах достигнут только 3й уровень, услуги 4-го уровня ограничены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 </a:t>
            </a:r>
          </a:p>
          <a:p>
            <a:pPr lvl="0">
              <a:spcBef>
                <a:spcPts val="600"/>
              </a:spcBef>
              <a:defRPr/>
            </a:pPr>
            <a:r>
              <a:rPr lang="ru-RU" sz="1400" dirty="0">
                <a:solidFill>
                  <a:prstClr val="black"/>
                </a:solidFill>
              </a:rPr>
              <a:t>Интерфейс непоследовательный и недружелюбный, что создает трудности для граждан при переезде с одного места на другое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 </a:t>
            </a:r>
          </a:p>
          <a:p>
            <a:pPr lvl="0">
              <a:spcBef>
                <a:spcPts val="600"/>
              </a:spcBef>
              <a:defRPr/>
            </a:pPr>
            <a:r>
              <a:rPr lang="ru-RU" sz="1400" dirty="0">
                <a:solidFill>
                  <a:prstClr val="black"/>
                </a:solidFill>
              </a:rPr>
              <a:t>Низкая совместимость данных, непоследовательная аутентификация пользователей, ограниченное подключение к Национальному порталу государственных услуг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 </a:t>
            </a:r>
          </a:p>
          <a:p>
            <a:pPr lvl="0">
              <a:spcBef>
                <a:spcPts val="600"/>
              </a:spcBef>
              <a:defRPr/>
            </a:pPr>
            <a:r>
              <a:rPr lang="ru-RU" sz="1400" dirty="0">
                <a:solidFill>
                  <a:prstClr val="black"/>
                </a:solidFill>
              </a:rPr>
              <a:t>Неравномерная техническая инфраструктура, безопасность зависит от местности, сложность обслуживания и модернизации, высокие затраты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971BC3B5-8769-938C-5855-3A9B9DD0A2AE}"/>
              </a:ext>
            </a:extLst>
          </p:cNvPr>
          <p:cNvSpPr txBox="1"/>
          <p:nvPr/>
        </p:nvSpPr>
        <p:spPr>
          <a:xfrm>
            <a:off x="4795260" y="3978922"/>
            <a:ext cx="7510231" cy="253915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171450" indent="-171450">
              <a:buClr>
                <a:srgbClr val="DA251D"/>
              </a:buClr>
              <a:buFont typeface="Arial" panose="020B0604020202020204" pitchFamily="34" charset="0"/>
              <a:buChar char="•"/>
              <a:defRPr sz="1100">
                <a:latin typeface="Be Vietnam Pro" pitchFamily="2" charset="0"/>
                <a:cs typeface="Poppins Light" pitchFamily="2" charset="77"/>
              </a:defRPr>
            </a:lvl1pPr>
          </a:lstStyle>
          <a:p>
            <a:pPr lvl="0">
              <a:spcBef>
                <a:spcPts val="600"/>
              </a:spcBef>
              <a:defRPr/>
            </a:pPr>
            <a:r>
              <a:rPr lang="ru-RU" sz="1400" dirty="0">
                <a:solidFill>
                  <a:prstClr val="black"/>
                </a:solidFill>
              </a:rPr>
              <a:t>Невозможность использовать существующие записи приводит к тому, что информация, заявленная в одной системе, не отображается и не используется автоматически в другой системе. Каждый раз при выполнении процедуры формируется новый набор записей, требующий нотариального заверения, печати и перемещения. При многократном декларировании информация в разных записях часто становится несогласованной, что приводит к запросам на редактирование или дополнение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lvl="0">
              <a:spcBef>
                <a:spcPts val="600"/>
              </a:spcBef>
              <a:defRPr/>
            </a:pPr>
            <a:r>
              <a:rPr lang="ru-RU" sz="1400" dirty="0">
                <a:solidFill>
                  <a:prstClr val="black"/>
                </a:solidFill>
              </a:rPr>
              <a:t>Гражданам и предприятиям приходится повторно подавать одни и те же документы (удостоверение личности, книгу регистрации домовладения, лицензию, документы на землю и т. п.) для множества различных процедур, даже для одного и того же агентства, если процедуры относятся к разным системам.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 </a:t>
            </a:r>
          </a:p>
        </p:txBody>
      </p: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2851E728-45FC-4B1D-710D-E93C7BB4CEBF}"/>
              </a:ext>
            </a:extLst>
          </p:cNvPr>
          <p:cNvCxnSpPr/>
          <p:nvPr/>
        </p:nvCxnSpPr>
        <p:spPr>
          <a:xfrm flipV="1">
            <a:off x="220006" y="0"/>
            <a:ext cx="0" cy="723900"/>
          </a:xfrm>
          <a:prstGeom prst="line">
            <a:avLst/>
          </a:prstGeom>
          <a:ln>
            <a:solidFill>
              <a:srgbClr val="DA25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6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6CFA0-D35A-46AA-F38C-24B2780026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587760F-E502-5532-97A1-321CDEE03F62}"/>
              </a:ext>
            </a:extLst>
          </p:cNvPr>
          <p:cNvSpPr txBox="1"/>
          <p:nvPr/>
        </p:nvSpPr>
        <p:spPr>
          <a:xfrm>
            <a:off x="854668" y="34982"/>
            <a:ext cx="95789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Трудности и препятствия для граждан и бизнеса при осуществлении административных процедур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" pitchFamily="2" charset="77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00A5F72-803E-DA28-DCF2-32C159987D7B}"/>
              </a:ext>
            </a:extLst>
          </p:cNvPr>
          <p:cNvCxnSpPr/>
          <p:nvPr/>
        </p:nvCxnSpPr>
        <p:spPr>
          <a:xfrm flipV="1">
            <a:off x="220006" y="0"/>
            <a:ext cx="0" cy="723900"/>
          </a:xfrm>
          <a:prstGeom prst="line">
            <a:avLst/>
          </a:prstGeom>
          <a:ln>
            <a:solidFill>
              <a:srgbClr val="DA25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39F8BEC6-8615-115A-6ADA-2044B9929F51}"/>
              </a:ext>
            </a:extLst>
          </p:cNvPr>
          <p:cNvSpPr/>
          <p:nvPr/>
        </p:nvSpPr>
        <p:spPr>
          <a:xfrm>
            <a:off x="485160" y="1141944"/>
            <a:ext cx="4532458" cy="2551471"/>
          </a:xfrm>
          <a:prstGeom prst="roundRect">
            <a:avLst>
              <a:gd name="adj" fmla="val 3885"/>
            </a:avLst>
          </a:prstGeom>
          <a:solidFill>
            <a:schemeClr val="bg1"/>
          </a:solidFill>
          <a:ln w="6350">
            <a:noFill/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7F0719-10EC-A848-04F8-163AAD9611D1}"/>
              </a:ext>
            </a:extLst>
          </p:cNvPr>
          <p:cNvSpPr txBox="1"/>
          <p:nvPr/>
        </p:nvSpPr>
        <p:spPr>
          <a:xfrm>
            <a:off x="194164" y="1211967"/>
            <a:ext cx="4923854" cy="28084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30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Информация об адресе не совпадает: </a:t>
            </a:r>
            <a:r>
              <a:rPr lang="ru-RU" sz="1300" dirty="0">
                <a:solidFill>
                  <a:prstClr val="black"/>
                </a:solidFill>
                <a:cs typeface="Poppins Light" pitchFamily="2" charset="77"/>
              </a:rPr>
              <a:t>адрес в удостоверении личности, книге регистрации домовладения, документах на землю и т. п. по-прежнему содержит название прежней административной единицы, что приводит к необходимости проведения процедур корректировки, повторного нотариального заверения или предоставления дополнительных разъяснений. В документах, сертификатах, лицензиях на ведение бизнеса и т. д. указано прежнее название места, что создает трудности при совершении сделок или подаче новых документов</a:t>
            </a:r>
            <a:r>
              <a:rPr kumimoji="0" lang="vi-VN" sz="1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</a:t>
            </a:r>
          </a:p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300" b="1" dirty="0">
                <a:solidFill>
                  <a:prstClr val="black"/>
                </a:solidFill>
                <a:cs typeface="Poppins Light" pitchFamily="2" charset="77"/>
              </a:rPr>
              <a:t>Недостаточная синхронизация: </a:t>
            </a:r>
            <a:r>
              <a:rPr lang="ru-RU" sz="13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некоторые системы данных (налоговые, страховые, банковские) не обновили новые названия местоположений, что приводит к предоставлению неверной информации.</a:t>
            </a:r>
            <a:endParaRPr kumimoji="0" lang="vi-V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EBD83E0-2013-50E2-5D5B-0789A7089193}"/>
              </a:ext>
            </a:extLst>
          </p:cNvPr>
          <p:cNvSpPr txBox="1"/>
          <p:nvPr/>
        </p:nvSpPr>
        <p:spPr>
          <a:xfrm>
            <a:off x="369476" y="953968"/>
            <a:ext cx="45411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1. </a:t>
            </a:r>
            <a:r>
              <a:rPr lang="ru-RU" sz="14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Проблемы с личными документами и записями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Aurora Serif" pitchFamily="50" charset="0"/>
              <a:ea typeface="+mn-ea"/>
              <a:cs typeface="Poppins" pitchFamily="2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AD33488-B299-8426-6680-ADBC47EE4EDB}"/>
              </a:ext>
            </a:extLst>
          </p:cNvPr>
          <p:cNvSpPr txBox="1"/>
          <p:nvPr/>
        </p:nvSpPr>
        <p:spPr>
          <a:xfrm>
            <a:off x="194164" y="4181482"/>
            <a:ext cx="4975096" cy="252376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300" b="1" dirty="0">
                <a:solidFill>
                  <a:prstClr val="black"/>
                </a:solidFill>
                <a:cs typeface="Poppins Light" pitchFamily="2" charset="77"/>
              </a:rPr>
              <a:t>Изменение места приема документов: </a:t>
            </a:r>
            <a:r>
              <a:rPr lang="ru-RU" sz="13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После слияния штаб-квартира Народного комитета или функциональные органы меняют свое местонахождение, люди не информируются вовремя о новых процедурах, новых формах, новых местах обработки документов, и им приходится много раз ездить туда-сюда.</a:t>
            </a:r>
            <a:endParaRPr kumimoji="0" lang="vi-V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300" b="1" dirty="0">
                <a:solidFill>
                  <a:prstClr val="black"/>
                </a:solidFill>
                <a:cs typeface="Poppins Light" pitchFamily="2" charset="77"/>
              </a:rPr>
              <a:t>Временные правила неясны: </a:t>
            </a:r>
            <a:r>
              <a:rPr lang="ru-RU" sz="13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некоторые процедуры не были единообразными после смены административных единиц.</a:t>
            </a:r>
            <a:endParaRPr kumimoji="0" lang="vi-V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30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Перегрузка в пунктах приема: </a:t>
            </a:r>
            <a:r>
              <a:rPr lang="ru-RU" sz="1300" dirty="0">
                <a:solidFill>
                  <a:prstClr val="black"/>
                </a:solidFill>
                <a:cs typeface="Poppins Light" pitchFamily="2" charset="77"/>
              </a:rPr>
              <a:t>при слиянии подразделений число обслуживаемых в одном пункте увеличивается, что приводит к перегрузке и длительному ожиданию.</a:t>
            </a:r>
            <a:endParaRPr kumimoji="0" lang="vi-V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E30BA45-9A09-F18A-7742-1923F34F3DC3}"/>
              </a:ext>
            </a:extLst>
          </p:cNvPr>
          <p:cNvSpPr txBox="1"/>
          <p:nvPr/>
        </p:nvSpPr>
        <p:spPr>
          <a:xfrm>
            <a:off x="369476" y="3884260"/>
            <a:ext cx="300364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2. </a:t>
            </a:r>
            <a:r>
              <a:rPr lang="ru-RU" sz="14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Процедурные проблемы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Aurora Serif" pitchFamily="50" charset="0"/>
              <a:ea typeface="+mn-ea"/>
              <a:cs typeface="Poppins" pitchFamily="2" charset="77"/>
            </a:endParaRPr>
          </a:p>
        </p:txBody>
      </p:sp>
      <p:sp>
        <p:nvSpPr>
          <p:cNvPr id="28" name="Rounded Rectangle 6">
            <a:extLst>
              <a:ext uri="{FF2B5EF4-FFF2-40B4-BE49-F238E27FC236}">
                <a16:creationId xmlns:a16="http://schemas.microsoft.com/office/drawing/2014/main" id="{3D99AB90-5B15-2D8E-FE96-9908C27149CF}"/>
              </a:ext>
            </a:extLst>
          </p:cNvPr>
          <p:cNvSpPr/>
          <p:nvPr/>
        </p:nvSpPr>
        <p:spPr>
          <a:xfrm>
            <a:off x="5113430" y="1374262"/>
            <a:ext cx="6633391" cy="1272686"/>
          </a:xfrm>
          <a:prstGeom prst="roundRect">
            <a:avLst>
              <a:gd name="adj" fmla="val 3885"/>
            </a:avLst>
          </a:prstGeom>
          <a:solidFill>
            <a:schemeClr val="bg1"/>
          </a:solidFill>
          <a:ln w="6350">
            <a:noFill/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AA2CB641-9D1E-D665-3069-005AB664468C}"/>
              </a:ext>
            </a:extLst>
          </p:cNvPr>
          <p:cNvSpPr txBox="1"/>
          <p:nvPr/>
        </p:nvSpPr>
        <p:spPr>
          <a:xfrm>
            <a:off x="5122605" y="1785589"/>
            <a:ext cx="6367305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prstClr val="black"/>
                </a:solidFill>
                <a:cs typeface="Poppins Light" pitchFamily="2" charset="77"/>
              </a:rPr>
              <a:t>Много противоречивой информации:</a:t>
            </a: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 различия между каналами передачи информации (должностные лица, доски объявлений, веб-сайты) вызывают путаницу у людей, выполняющих процедуры.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9CCF1D6D-CC37-9A9E-5281-10430170E1C9}"/>
              </a:ext>
            </a:extLst>
          </p:cNvPr>
          <p:cNvGrpSpPr/>
          <p:nvPr/>
        </p:nvGrpSpPr>
        <p:grpSpPr>
          <a:xfrm>
            <a:off x="5246612" y="1282375"/>
            <a:ext cx="3347373" cy="439420"/>
            <a:chOff x="474956" y="3273270"/>
            <a:chExt cx="8659206" cy="707886"/>
          </a:xfrm>
        </p:grpSpPr>
        <p:sp>
          <p:nvSpPr>
            <p:cNvPr id="31" name="Rounded Rectangle 6">
              <a:extLst>
                <a:ext uri="{FF2B5EF4-FFF2-40B4-BE49-F238E27FC236}">
                  <a16:creationId xmlns:a16="http://schemas.microsoft.com/office/drawing/2014/main" id="{80370E66-70BD-C581-4362-5FA5CD44C8AB}"/>
                </a:ext>
              </a:extLst>
            </p:cNvPr>
            <p:cNvSpPr/>
            <p:nvPr/>
          </p:nvSpPr>
          <p:spPr>
            <a:xfrm>
              <a:off x="474956" y="3273270"/>
              <a:ext cx="5428694" cy="707886"/>
            </a:xfrm>
            <a:prstGeom prst="roundRect">
              <a:avLst>
                <a:gd name="adj" fmla="val 3885"/>
              </a:avLst>
            </a:prstGeom>
            <a:solidFill>
              <a:srgbClr val="DA251D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2" name="Rounded Rectangle 6">
              <a:extLst>
                <a:ext uri="{FF2B5EF4-FFF2-40B4-BE49-F238E27FC236}">
                  <a16:creationId xmlns:a16="http://schemas.microsoft.com/office/drawing/2014/main" id="{2308876D-2B30-314F-BF7D-503CA2BAE822}"/>
                </a:ext>
              </a:extLst>
            </p:cNvPr>
            <p:cNvSpPr/>
            <p:nvPr/>
          </p:nvSpPr>
          <p:spPr>
            <a:xfrm>
              <a:off x="595810" y="3273270"/>
              <a:ext cx="8538352" cy="707886"/>
            </a:xfrm>
            <a:prstGeom prst="roundRect">
              <a:avLst>
                <a:gd name="adj" fmla="val 3885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3" name="TextBox 32">
            <a:extLst>
              <a:ext uri="{FF2B5EF4-FFF2-40B4-BE49-F238E27FC236}">
                <a16:creationId xmlns:a16="http://schemas.microsoft.com/office/drawing/2014/main" id="{3D501977-FD55-33A0-82B8-F9D6FC226458}"/>
              </a:ext>
            </a:extLst>
          </p:cNvPr>
          <p:cNvSpPr txBox="1"/>
          <p:nvPr/>
        </p:nvSpPr>
        <p:spPr>
          <a:xfrm>
            <a:off x="5335963" y="1338278"/>
            <a:ext cx="36842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3. </a:t>
            </a:r>
            <a:r>
              <a:rPr lang="ru-RU" sz="14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Проблемы информации и коммуникации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Aurora Serif" pitchFamily="50" charset="0"/>
              <a:ea typeface="+mn-ea"/>
              <a:cs typeface="Poppins" pitchFamily="2" charset="77"/>
            </a:endParaRPr>
          </a:p>
        </p:txBody>
      </p:sp>
      <p:sp>
        <p:nvSpPr>
          <p:cNvPr id="34" name="Rounded Rectangle 6">
            <a:extLst>
              <a:ext uri="{FF2B5EF4-FFF2-40B4-BE49-F238E27FC236}">
                <a16:creationId xmlns:a16="http://schemas.microsoft.com/office/drawing/2014/main" id="{D06C1E08-C9FD-F480-F4B2-206F844EDD3B}"/>
              </a:ext>
            </a:extLst>
          </p:cNvPr>
          <p:cNvSpPr/>
          <p:nvPr/>
        </p:nvSpPr>
        <p:spPr>
          <a:xfrm>
            <a:off x="5113430" y="2748503"/>
            <a:ext cx="6633391" cy="2662270"/>
          </a:xfrm>
          <a:prstGeom prst="roundRect">
            <a:avLst>
              <a:gd name="adj" fmla="val 3885"/>
            </a:avLst>
          </a:prstGeom>
          <a:solidFill>
            <a:schemeClr val="bg1"/>
          </a:solidFill>
          <a:ln w="6350">
            <a:noFill/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C6DDC5CA-EC3F-099D-A310-6A468668140D}"/>
              </a:ext>
            </a:extLst>
          </p:cNvPr>
          <p:cNvSpPr txBox="1"/>
          <p:nvPr/>
        </p:nvSpPr>
        <p:spPr>
          <a:xfrm>
            <a:off x="5169260" y="3327775"/>
            <a:ext cx="6367305" cy="29084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prstClr val="black"/>
                </a:solidFill>
                <a:cs typeface="Poppins Light" pitchFamily="2" charset="77"/>
              </a:rPr>
              <a:t>Изменения в интерфейсе и процедурах: </a:t>
            </a: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Тем, кто привык работать на старом провинциальном портале, теперь придётся заново учиться регистрироваться, входить в систему и находить процедуры в новой системе. На национальном портале приходится фильтровать по местоположению и области; если они не знакомы с интерфейсом, они могут легко выбрать не ту процедуру или отправить документы не туда.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prstClr val="black"/>
                </a:solidFill>
                <a:cs typeface="Poppins Light" pitchFamily="2" charset="77"/>
              </a:rPr>
              <a:t>Рассинхронизация учетных записей: </a:t>
            </a: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некоторым людям пришлось создавать новые учетные записи или проходить повторную аутентификацию, поскольку старые данные для входа не были перенесены в новую систему. 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Утеряны старые данные профиля: </a:t>
            </a: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профили, отправленные через старый провинциальный портал, могут не отображаться или не отслеживаться в новой системе.</a:t>
            </a:r>
            <a:endParaRPr lang="vi-VN" sz="1400" dirty="0">
              <a:solidFill>
                <a:prstClr val="black"/>
              </a:solidFill>
              <a:cs typeface="Poppins Light" pitchFamily="2" charset="77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40C54915-CA72-2C3E-B650-7EC9960DD33C}"/>
              </a:ext>
            </a:extLst>
          </p:cNvPr>
          <p:cNvGrpSpPr/>
          <p:nvPr/>
        </p:nvGrpSpPr>
        <p:grpSpPr>
          <a:xfrm>
            <a:off x="5246612" y="2777915"/>
            <a:ext cx="3347373" cy="439420"/>
            <a:chOff x="474956" y="3273270"/>
            <a:chExt cx="8659206" cy="707886"/>
          </a:xfrm>
        </p:grpSpPr>
        <p:sp>
          <p:nvSpPr>
            <p:cNvPr id="37" name="Rounded Rectangle 6">
              <a:extLst>
                <a:ext uri="{FF2B5EF4-FFF2-40B4-BE49-F238E27FC236}">
                  <a16:creationId xmlns:a16="http://schemas.microsoft.com/office/drawing/2014/main" id="{31081A6B-9D44-F83D-A05F-BF06DF3FA493}"/>
                </a:ext>
              </a:extLst>
            </p:cNvPr>
            <p:cNvSpPr/>
            <p:nvPr/>
          </p:nvSpPr>
          <p:spPr>
            <a:xfrm>
              <a:off x="474956" y="3273270"/>
              <a:ext cx="5428694" cy="707886"/>
            </a:xfrm>
            <a:prstGeom prst="roundRect">
              <a:avLst>
                <a:gd name="adj" fmla="val 3885"/>
              </a:avLst>
            </a:prstGeom>
            <a:solidFill>
              <a:srgbClr val="DA251D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8" name="Rounded Rectangle 6">
              <a:extLst>
                <a:ext uri="{FF2B5EF4-FFF2-40B4-BE49-F238E27FC236}">
                  <a16:creationId xmlns:a16="http://schemas.microsoft.com/office/drawing/2014/main" id="{17719865-868D-9BD7-7E78-54538B4E4320}"/>
                </a:ext>
              </a:extLst>
            </p:cNvPr>
            <p:cNvSpPr/>
            <p:nvPr/>
          </p:nvSpPr>
          <p:spPr>
            <a:xfrm>
              <a:off x="595810" y="3273270"/>
              <a:ext cx="8538352" cy="707886"/>
            </a:xfrm>
            <a:prstGeom prst="roundRect">
              <a:avLst>
                <a:gd name="adj" fmla="val 3885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EC14EC23-DA6C-7B2E-4CA0-E9EDED936ADC}"/>
              </a:ext>
            </a:extLst>
          </p:cNvPr>
          <p:cNvSpPr txBox="1"/>
          <p:nvPr/>
        </p:nvSpPr>
        <p:spPr>
          <a:xfrm>
            <a:off x="5335963" y="2843149"/>
            <a:ext cx="368428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4. </a:t>
            </a:r>
            <a:r>
              <a:rPr lang="ru-RU" sz="14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Трудности доступа и ознакомления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Aurora Serif" pitchFamily="50" charset="0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31546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D305CE-7F10-8374-F875-E08611E8D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A4FEE0E-80C9-5042-FD0B-684E7E073916}"/>
              </a:ext>
            </a:extLst>
          </p:cNvPr>
          <p:cNvSpPr txBox="1"/>
          <p:nvPr/>
        </p:nvSpPr>
        <p:spPr>
          <a:xfrm>
            <a:off x="369476" y="361558"/>
            <a:ext cx="9578921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Трудности и препятствия для граждан и бизнеса при осуществлении административных процедур</a:t>
            </a:r>
            <a:endParaRPr lang="en-US" b="1" dirty="0">
              <a:solidFill>
                <a:prstClr val="black"/>
              </a:solidFill>
              <a:latin typeface="Be Vietnam Pro" pitchFamily="2" charset="0"/>
              <a:cs typeface="Poppins" pitchFamily="2" charset="77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55405D3-1077-DB5B-243F-150F35B2CE45}"/>
              </a:ext>
            </a:extLst>
          </p:cNvPr>
          <p:cNvCxnSpPr/>
          <p:nvPr/>
        </p:nvCxnSpPr>
        <p:spPr>
          <a:xfrm flipV="1">
            <a:off x="220006" y="0"/>
            <a:ext cx="0" cy="723900"/>
          </a:xfrm>
          <a:prstGeom prst="line">
            <a:avLst/>
          </a:prstGeom>
          <a:ln>
            <a:solidFill>
              <a:srgbClr val="DA25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Rounded Rectangle 6">
            <a:extLst>
              <a:ext uri="{FF2B5EF4-FFF2-40B4-BE49-F238E27FC236}">
                <a16:creationId xmlns:a16="http://schemas.microsoft.com/office/drawing/2014/main" id="{CA9877C5-4FE2-4CBF-4BE8-5A8AABF0AEE7}"/>
              </a:ext>
            </a:extLst>
          </p:cNvPr>
          <p:cNvSpPr/>
          <p:nvPr/>
        </p:nvSpPr>
        <p:spPr>
          <a:xfrm>
            <a:off x="445178" y="1910525"/>
            <a:ext cx="4532458" cy="2042707"/>
          </a:xfrm>
          <a:prstGeom prst="roundRect">
            <a:avLst>
              <a:gd name="adj" fmla="val 3885"/>
            </a:avLst>
          </a:prstGeom>
          <a:solidFill>
            <a:schemeClr val="bg1"/>
          </a:solidFill>
          <a:ln w="6350">
            <a:noFill/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10EE77A-77A0-6ABF-D897-B93DFAF5822B}"/>
              </a:ext>
            </a:extLst>
          </p:cNvPr>
          <p:cNvSpPr txBox="1"/>
          <p:nvPr/>
        </p:nvSpPr>
        <p:spPr>
          <a:xfrm>
            <a:off x="501007" y="2051253"/>
            <a:ext cx="4270373" cy="19312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prstClr val="black"/>
                </a:solidFill>
                <a:cs typeface="Poppins Light" pitchFamily="2" charset="77"/>
              </a:rPr>
              <a:t>Перегрузка централизованной системы: </a:t>
            </a:r>
            <a:r>
              <a:rPr lang="ru-RU" sz="1400" dirty="0">
                <a:solidFill>
                  <a:prstClr val="black"/>
                </a:solidFill>
                <a:cs typeface="Poppins Light" pitchFamily="2" charset="77"/>
              </a:rPr>
              <a:t>когда</a:t>
            </a:r>
            <a:r>
              <a:rPr lang="ru-RU" sz="1400" b="1" dirty="0">
                <a:solidFill>
                  <a:prstClr val="black"/>
                </a:solidFill>
                <a:cs typeface="Poppins Light" pitchFamily="2" charset="77"/>
              </a:rPr>
              <a:t> </a:t>
            </a: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все провинции используют одну и ту же платформу, трафик резко возрастает, что может привести к замедлению работы, сбоям или ошибкам загрузки страниц. 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Перебои в обслуживании: </a:t>
            </a: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переходный период может привести к «перерывам» в обработке или зависанию файлов между двумя системами.</a:t>
            </a:r>
            <a:endParaRPr lang="vi-VN" sz="1400" dirty="0">
              <a:solidFill>
                <a:prstClr val="black"/>
              </a:solidFill>
              <a:cs typeface="Poppins Light" pitchFamily="2" charset="77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05BE457-FF45-03BD-A3AB-2FEB4639007A}"/>
              </a:ext>
            </a:extLst>
          </p:cNvPr>
          <p:cNvGrpSpPr/>
          <p:nvPr/>
        </p:nvGrpSpPr>
        <p:grpSpPr>
          <a:xfrm>
            <a:off x="578359" y="1632017"/>
            <a:ext cx="3299247" cy="439420"/>
            <a:chOff x="474956" y="3273270"/>
            <a:chExt cx="8659206" cy="707886"/>
          </a:xfrm>
        </p:grpSpPr>
        <p:sp>
          <p:nvSpPr>
            <p:cNvPr id="8" name="Rounded Rectangle 6">
              <a:extLst>
                <a:ext uri="{FF2B5EF4-FFF2-40B4-BE49-F238E27FC236}">
                  <a16:creationId xmlns:a16="http://schemas.microsoft.com/office/drawing/2014/main" id="{0D29206A-0941-FEFD-38DC-DD279BABE37B}"/>
                </a:ext>
              </a:extLst>
            </p:cNvPr>
            <p:cNvSpPr/>
            <p:nvPr/>
          </p:nvSpPr>
          <p:spPr>
            <a:xfrm>
              <a:off x="474956" y="3273270"/>
              <a:ext cx="5428694" cy="707886"/>
            </a:xfrm>
            <a:prstGeom prst="roundRect">
              <a:avLst>
                <a:gd name="adj" fmla="val 3885"/>
              </a:avLst>
            </a:prstGeom>
            <a:solidFill>
              <a:srgbClr val="DA251D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9" name="Rounded Rectangle 6">
              <a:extLst>
                <a:ext uri="{FF2B5EF4-FFF2-40B4-BE49-F238E27FC236}">
                  <a16:creationId xmlns:a16="http://schemas.microsoft.com/office/drawing/2014/main" id="{170DC3C8-7006-7818-2336-3FE72FB47D77}"/>
                </a:ext>
              </a:extLst>
            </p:cNvPr>
            <p:cNvSpPr/>
            <p:nvPr/>
          </p:nvSpPr>
          <p:spPr>
            <a:xfrm>
              <a:off x="595810" y="3273270"/>
              <a:ext cx="8538352" cy="707886"/>
            </a:xfrm>
            <a:prstGeom prst="roundRect">
              <a:avLst>
                <a:gd name="adj" fmla="val 3885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D73E533-2917-AD4B-C753-9C5DF8C4284E}"/>
              </a:ext>
            </a:extLst>
          </p:cNvPr>
          <p:cNvSpPr txBox="1"/>
          <p:nvPr/>
        </p:nvSpPr>
        <p:spPr>
          <a:xfrm>
            <a:off x="667709" y="1734584"/>
            <a:ext cx="39317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5. </a:t>
            </a:r>
            <a:r>
              <a:rPr lang="ru-RU" sz="14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Трудности в скорости и стабильности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Aurora Serif" pitchFamily="50" charset="0"/>
              <a:ea typeface="+mn-ea"/>
              <a:cs typeface="Poppins" pitchFamily="2" charset="77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A634C2A4-642E-4C3B-AD90-77F2CEB1C7DB}"/>
              </a:ext>
            </a:extLst>
          </p:cNvPr>
          <p:cNvSpPr/>
          <p:nvPr/>
        </p:nvSpPr>
        <p:spPr>
          <a:xfrm>
            <a:off x="445178" y="4114956"/>
            <a:ext cx="4532458" cy="1447072"/>
          </a:xfrm>
          <a:prstGeom prst="roundRect">
            <a:avLst>
              <a:gd name="adj" fmla="val 3885"/>
            </a:avLst>
          </a:prstGeom>
          <a:solidFill>
            <a:schemeClr val="bg1"/>
          </a:solidFill>
          <a:ln w="6350">
            <a:noFill/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90D8DAC-6EEB-96CB-F57D-00C42AC55FFA}"/>
              </a:ext>
            </a:extLst>
          </p:cNvPr>
          <p:cNvSpPr txBox="1"/>
          <p:nvPr/>
        </p:nvSpPr>
        <p:spPr>
          <a:xfrm>
            <a:off x="501007" y="4787537"/>
            <a:ext cx="427037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Сложность проверки хода обработки файла: </a:t>
            </a: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система Национального портала госуслуг может не обновлять подробный статус, как старый провинциальный портал.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EB35593-B95D-6BA3-419A-0A1BDF7F2E77}"/>
              </a:ext>
            </a:extLst>
          </p:cNvPr>
          <p:cNvGrpSpPr/>
          <p:nvPr/>
        </p:nvGrpSpPr>
        <p:grpSpPr>
          <a:xfrm>
            <a:off x="578359" y="4312321"/>
            <a:ext cx="3092991" cy="439420"/>
            <a:chOff x="474956" y="3273270"/>
            <a:chExt cx="8659206" cy="707886"/>
          </a:xfrm>
        </p:grpSpPr>
        <p:sp>
          <p:nvSpPr>
            <p:cNvPr id="13" name="Rounded Rectangle 6">
              <a:extLst>
                <a:ext uri="{FF2B5EF4-FFF2-40B4-BE49-F238E27FC236}">
                  <a16:creationId xmlns:a16="http://schemas.microsoft.com/office/drawing/2014/main" id="{ED6CD480-596F-81BD-2578-D4D8090BBABD}"/>
                </a:ext>
              </a:extLst>
            </p:cNvPr>
            <p:cNvSpPr/>
            <p:nvPr/>
          </p:nvSpPr>
          <p:spPr>
            <a:xfrm>
              <a:off x="474956" y="3273270"/>
              <a:ext cx="5428694" cy="707886"/>
            </a:xfrm>
            <a:prstGeom prst="roundRect">
              <a:avLst>
                <a:gd name="adj" fmla="val 3885"/>
              </a:avLst>
            </a:prstGeom>
            <a:solidFill>
              <a:srgbClr val="DA251D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4" name="Rounded Rectangle 6">
              <a:extLst>
                <a:ext uri="{FF2B5EF4-FFF2-40B4-BE49-F238E27FC236}">
                  <a16:creationId xmlns:a16="http://schemas.microsoft.com/office/drawing/2014/main" id="{88290D71-2BF7-C34A-9B2C-45566E69C624}"/>
                </a:ext>
              </a:extLst>
            </p:cNvPr>
            <p:cNvSpPr/>
            <p:nvPr/>
          </p:nvSpPr>
          <p:spPr>
            <a:xfrm>
              <a:off x="595810" y="3273270"/>
              <a:ext cx="8538352" cy="707886"/>
            </a:xfrm>
            <a:prstGeom prst="roundRect">
              <a:avLst>
                <a:gd name="adj" fmla="val 3885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E5EBA0CF-6073-9FB4-5EBD-6FB46B68872D}"/>
              </a:ext>
            </a:extLst>
          </p:cNvPr>
          <p:cNvSpPr txBox="1"/>
          <p:nvPr/>
        </p:nvSpPr>
        <p:spPr>
          <a:xfrm>
            <a:off x="667709" y="4377557"/>
            <a:ext cx="393179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6. </a:t>
            </a:r>
            <a:r>
              <a:rPr lang="ru-RU" sz="14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Трудности с поддержкой и обратной связью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Aurora Serif" pitchFamily="50" charset="0"/>
              <a:ea typeface="+mn-ea"/>
              <a:cs typeface="Poppins" pitchFamily="2" charset="77"/>
            </a:endParaRPr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5ECC6E0F-15D6-C7D7-4C89-F72151CA7D9B}"/>
              </a:ext>
            </a:extLst>
          </p:cNvPr>
          <p:cNvSpPr/>
          <p:nvPr/>
        </p:nvSpPr>
        <p:spPr>
          <a:xfrm>
            <a:off x="5347187" y="1910525"/>
            <a:ext cx="4828090" cy="1643947"/>
          </a:xfrm>
          <a:prstGeom prst="roundRect">
            <a:avLst>
              <a:gd name="adj" fmla="val 3885"/>
            </a:avLst>
          </a:prstGeom>
          <a:solidFill>
            <a:schemeClr val="bg1"/>
          </a:solidFill>
          <a:ln w="6350">
            <a:noFill/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F0E6472-3C16-D1E3-4CE1-1CEA1D7B87A9}"/>
              </a:ext>
            </a:extLst>
          </p:cNvPr>
          <p:cNvSpPr txBox="1"/>
          <p:nvPr/>
        </p:nvSpPr>
        <p:spPr>
          <a:xfrm>
            <a:off x="5526415" y="2513959"/>
            <a:ext cx="4800021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Жители сельских и горных районов, привыкшие обращаться к местным чиновникам или провинциальным порталам (простой интерфейс, местный язык), теперь сталкиваются с технологическими и языковыми барьерами при использовании национального портала.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F8A2447-B3C1-5200-837D-21FC352CA0AD}"/>
              </a:ext>
            </a:extLst>
          </p:cNvPr>
          <p:cNvGrpSpPr/>
          <p:nvPr/>
        </p:nvGrpSpPr>
        <p:grpSpPr>
          <a:xfrm>
            <a:off x="5480368" y="2107891"/>
            <a:ext cx="3299247" cy="439420"/>
            <a:chOff x="474956" y="3273270"/>
            <a:chExt cx="8659206" cy="707886"/>
          </a:xfrm>
        </p:grpSpPr>
        <p:sp>
          <p:nvSpPr>
            <p:cNvPr id="19" name="Rounded Rectangle 6">
              <a:extLst>
                <a:ext uri="{FF2B5EF4-FFF2-40B4-BE49-F238E27FC236}">
                  <a16:creationId xmlns:a16="http://schemas.microsoft.com/office/drawing/2014/main" id="{3E1B8597-B946-71A8-2D45-267A73848533}"/>
                </a:ext>
              </a:extLst>
            </p:cNvPr>
            <p:cNvSpPr/>
            <p:nvPr/>
          </p:nvSpPr>
          <p:spPr>
            <a:xfrm>
              <a:off x="474956" y="3273270"/>
              <a:ext cx="5428694" cy="707886"/>
            </a:xfrm>
            <a:prstGeom prst="roundRect">
              <a:avLst>
                <a:gd name="adj" fmla="val 3885"/>
              </a:avLst>
            </a:prstGeom>
            <a:solidFill>
              <a:srgbClr val="DA251D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0" name="Rounded Rectangle 6">
              <a:extLst>
                <a:ext uri="{FF2B5EF4-FFF2-40B4-BE49-F238E27FC236}">
                  <a16:creationId xmlns:a16="http://schemas.microsoft.com/office/drawing/2014/main" id="{6CC57940-9153-3D58-E4ED-544C8398235E}"/>
                </a:ext>
              </a:extLst>
            </p:cNvPr>
            <p:cNvSpPr/>
            <p:nvPr/>
          </p:nvSpPr>
          <p:spPr>
            <a:xfrm>
              <a:off x="595810" y="3273270"/>
              <a:ext cx="8538352" cy="707886"/>
            </a:xfrm>
            <a:prstGeom prst="roundRect">
              <a:avLst>
                <a:gd name="adj" fmla="val 3885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5B35A6E-11DE-CF36-B5DF-42D642639541}"/>
              </a:ext>
            </a:extLst>
          </p:cNvPr>
          <p:cNvSpPr txBox="1"/>
          <p:nvPr/>
        </p:nvSpPr>
        <p:spPr>
          <a:xfrm>
            <a:off x="5541958" y="2172690"/>
            <a:ext cx="500287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7. </a:t>
            </a:r>
            <a:r>
              <a:rPr lang="ru-RU" sz="14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Трудности, характерные для отдаленных регионов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Aurora Serif" pitchFamily="50" charset="0"/>
              <a:ea typeface="+mn-ea"/>
              <a:cs typeface="Poppins" pitchFamily="2" charset="77"/>
            </a:endParaRPr>
          </a:p>
        </p:txBody>
      </p:sp>
      <p:sp>
        <p:nvSpPr>
          <p:cNvPr id="40" name="Rounded Rectangle 6">
            <a:extLst>
              <a:ext uri="{FF2B5EF4-FFF2-40B4-BE49-F238E27FC236}">
                <a16:creationId xmlns:a16="http://schemas.microsoft.com/office/drawing/2014/main" id="{5FA41A63-05F2-D0CF-68AC-6B256AA1A870}"/>
              </a:ext>
            </a:extLst>
          </p:cNvPr>
          <p:cNvSpPr/>
          <p:nvPr/>
        </p:nvSpPr>
        <p:spPr>
          <a:xfrm>
            <a:off x="5347186" y="3887578"/>
            <a:ext cx="4828091" cy="1790832"/>
          </a:xfrm>
          <a:prstGeom prst="roundRect">
            <a:avLst>
              <a:gd name="adj" fmla="val 3885"/>
            </a:avLst>
          </a:prstGeom>
          <a:solidFill>
            <a:schemeClr val="bg1"/>
          </a:solidFill>
          <a:ln w="6350">
            <a:noFill/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B3545356-7A17-AE9E-7626-A99645870663}"/>
              </a:ext>
            </a:extLst>
          </p:cNvPr>
          <p:cNvSpPr txBox="1"/>
          <p:nvPr/>
        </p:nvSpPr>
        <p:spPr>
          <a:xfrm>
            <a:off x="5421678" y="4588152"/>
            <a:ext cx="477226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lvl="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Для аутентификации на портале государственных услуг требуется вход с использованием приложения VNeID. Если у вас нет аккаунта, вам придётся подавать документы лично, что потребует времени и транспортных расходов. Если у вас нет VNeID 2-го уровня, при совершении транзакций вам потребуется предоставить распечатанную копию удостоверения личности или сопутствующих документов.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AB38E046-19A0-1050-2535-00915C6FF218}"/>
              </a:ext>
            </a:extLst>
          </p:cNvPr>
          <p:cNvGrpSpPr/>
          <p:nvPr/>
        </p:nvGrpSpPr>
        <p:grpSpPr>
          <a:xfrm>
            <a:off x="5480367" y="4084943"/>
            <a:ext cx="4413027" cy="439420"/>
            <a:chOff x="474956" y="3273270"/>
            <a:chExt cx="8659206" cy="707886"/>
          </a:xfrm>
        </p:grpSpPr>
        <p:sp>
          <p:nvSpPr>
            <p:cNvPr id="43" name="Rounded Rectangle 6">
              <a:extLst>
                <a:ext uri="{FF2B5EF4-FFF2-40B4-BE49-F238E27FC236}">
                  <a16:creationId xmlns:a16="http://schemas.microsoft.com/office/drawing/2014/main" id="{71DB1F2F-058C-5575-6D64-DDFD392814AD}"/>
                </a:ext>
              </a:extLst>
            </p:cNvPr>
            <p:cNvSpPr/>
            <p:nvPr/>
          </p:nvSpPr>
          <p:spPr>
            <a:xfrm>
              <a:off x="474956" y="3273270"/>
              <a:ext cx="5428694" cy="707886"/>
            </a:xfrm>
            <a:prstGeom prst="roundRect">
              <a:avLst>
                <a:gd name="adj" fmla="val 3885"/>
              </a:avLst>
            </a:prstGeom>
            <a:solidFill>
              <a:srgbClr val="DA251D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44" name="Rounded Rectangle 6">
              <a:extLst>
                <a:ext uri="{FF2B5EF4-FFF2-40B4-BE49-F238E27FC236}">
                  <a16:creationId xmlns:a16="http://schemas.microsoft.com/office/drawing/2014/main" id="{75ECEFB7-06C8-D95C-0B29-AD676DC5F13C}"/>
                </a:ext>
              </a:extLst>
            </p:cNvPr>
            <p:cNvSpPr/>
            <p:nvPr/>
          </p:nvSpPr>
          <p:spPr>
            <a:xfrm>
              <a:off x="595810" y="3273270"/>
              <a:ext cx="8538352" cy="707886"/>
            </a:xfrm>
            <a:prstGeom prst="roundRect">
              <a:avLst>
                <a:gd name="adj" fmla="val 3885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167486C7-A0BE-5662-D8CE-21ECFB01F6B0}"/>
              </a:ext>
            </a:extLst>
          </p:cNvPr>
          <p:cNvSpPr txBox="1"/>
          <p:nvPr/>
        </p:nvSpPr>
        <p:spPr>
          <a:xfrm>
            <a:off x="5569718" y="4150179"/>
            <a:ext cx="525345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8. </a:t>
            </a:r>
            <a:r>
              <a:rPr lang="ru-RU" sz="14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Невозможность подать заявку онлайн в новой системе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Aurora Serif" pitchFamily="50" charset="0"/>
              <a:ea typeface="+mn-ea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06613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8EBCF1E0-22A7-7C85-8817-9562B8C9601F}"/>
              </a:ext>
            </a:extLst>
          </p:cNvPr>
          <p:cNvSpPr/>
          <p:nvPr/>
        </p:nvSpPr>
        <p:spPr>
          <a:xfrm>
            <a:off x="2481862" y="5077139"/>
            <a:ext cx="7228274" cy="1332539"/>
          </a:xfrm>
          <a:prstGeom prst="roundRect">
            <a:avLst>
              <a:gd name="adj" fmla="val 4941"/>
            </a:avLst>
          </a:prstGeom>
          <a:solidFill>
            <a:srgbClr val="DA251D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1692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1912546-C0B6-4274-143D-53FD932203F2}"/>
              </a:ext>
            </a:extLst>
          </p:cNvPr>
          <p:cNvSpPr/>
          <p:nvPr/>
        </p:nvSpPr>
        <p:spPr>
          <a:xfrm>
            <a:off x="1360458" y="2977421"/>
            <a:ext cx="9471081" cy="2340303"/>
          </a:xfrm>
          <a:prstGeom prst="roundRect">
            <a:avLst>
              <a:gd name="adj" fmla="val 3885"/>
            </a:avLst>
          </a:prstGeom>
          <a:solidFill>
            <a:schemeClr val="bg1"/>
          </a:solidFill>
          <a:ln w="6350">
            <a:noFill/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9A598F9-AA91-4339-51AF-39CAEFC20A5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561" y="909961"/>
            <a:ext cx="4452877" cy="2969581"/>
          </a:xfrm>
          <a:prstGeom prst="roundRect">
            <a:avLst>
              <a:gd name="adj" fmla="val 3296"/>
            </a:avLst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21F3046-8087-43DB-31CC-BBF8D6DFD0B4}"/>
              </a:ext>
            </a:extLst>
          </p:cNvPr>
          <p:cNvSpPr txBox="1"/>
          <p:nvPr/>
        </p:nvSpPr>
        <p:spPr>
          <a:xfrm>
            <a:off x="2608070" y="4159530"/>
            <a:ext cx="697585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cs typeface="Poppins Light" pitchFamily="2" charset="77"/>
              </a:rPr>
              <a:t>“</a:t>
            </a:r>
            <a:r>
              <a:rPr lang="ru-RU" b="1" dirty="0"/>
              <a:t>Наука должна выйти из производства и вернуться на службу производству, на службу массам, чтобы повышать производительность труда и постоянно улучшать жизнь людей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cs typeface="Poppins Light" pitchFamily="2" charset="77"/>
              </a:rPr>
              <a:t>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66683-A215-769F-4293-D1DEE8820285}"/>
              </a:ext>
            </a:extLst>
          </p:cNvPr>
          <p:cNvSpPr txBox="1"/>
          <p:nvPr/>
        </p:nvSpPr>
        <p:spPr>
          <a:xfrm>
            <a:off x="2787909" y="5410031"/>
            <a:ext cx="6616182" cy="8771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prstClr val="white"/>
                </a:solidFill>
                <a:latin typeface="Aurora Serif" pitchFamily="50" charset="0"/>
                <a:cs typeface="Poppins Light" pitchFamily="2" charset="77"/>
              </a:rPr>
              <a:t>Президент Хо Ши Мин</a:t>
            </a:r>
          </a:p>
          <a:p>
            <a:pPr lvl="0" algn="ctr">
              <a:defRPr/>
            </a:pPr>
            <a:r>
              <a:rPr lang="ru-RU" sz="1100" dirty="0">
                <a:solidFill>
                  <a:prstClr val="white"/>
                </a:solidFill>
                <a:latin typeface="Aurora Serif" pitchFamily="50" charset="0"/>
                <a:cs typeface="Poppins Light" pitchFamily="2" charset="77"/>
              </a:rPr>
              <a:t>на первом Национальном съезде </a:t>
            </a:r>
          </a:p>
          <a:p>
            <a:pPr lvl="0" algn="ctr">
              <a:defRPr/>
            </a:pPr>
            <a:r>
              <a:rPr lang="ru-RU" sz="1100" dirty="0">
                <a:solidFill>
                  <a:prstClr val="white"/>
                </a:solidFill>
                <a:latin typeface="Aurora Serif" pitchFamily="50" charset="0"/>
                <a:cs typeface="Poppins Light" pitchFamily="2" charset="77"/>
              </a:rPr>
              <a:t>Вьетнамской ассоциации распространения науки и технологий</a:t>
            </a: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 Pro" pitchFamily="2" charset="0"/>
              <a:cs typeface="Poppins Ligh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cs typeface="Poppins Light" pitchFamily="2" charset="77"/>
              </a:rPr>
              <a:t>18/5/1963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pic>
        <p:nvPicPr>
          <p:cNvPr id="9" name="Picture 8" descr="A red flag with a yellow star and a hammer and sickle&#10;&#10;AI-generated content may be incorrect.">
            <a:extLst>
              <a:ext uri="{FF2B5EF4-FFF2-40B4-BE49-F238E27FC236}">
                <a16:creationId xmlns:a16="http://schemas.microsoft.com/office/drawing/2014/main" id="{07ABBCDB-8BD9-8B63-669E-600B9BEE03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85249" y="166278"/>
            <a:ext cx="746339" cy="416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5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237176-99A4-614D-1305-CF112EFF57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3C71BD7-B553-5FEA-1F27-F33656251370}"/>
              </a:ext>
            </a:extLst>
          </p:cNvPr>
          <p:cNvSpPr txBox="1"/>
          <p:nvPr/>
        </p:nvSpPr>
        <p:spPr>
          <a:xfrm>
            <a:off x="628279" y="-35714"/>
            <a:ext cx="957892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28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Трудности и препятствия для госслужащих</a:t>
            </a:r>
            <a:endParaRPr lang="en-US" b="1" dirty="0">
              <a:solidFill>
                <a:prstClr val="black"/>
              </a:solidFill>
              <a:latin typeface="Be Vietnam Pro" pitchFamily="2" charset="0"/>
              <a:cs typeface="Poppins" pitchFamily="2" charset="77"/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87A062B-0A1B-2BF2-65C3-BF26C0E34551}"/>
              </a:ext>
            </a:extLst>
          </p:cNvPr>
          <p:cNvCxnSpPr/>
          <p:nvPr/>
        </p:nvCxnSpPr>
        <p:spPr>
          <a:xfrm flipV="1">
            <a:off x="220006" y="0"/>
            <a:ext cx="0" cy="723900"/>
          </a:xfrm>
          <a:prstGeom prst="line">
            <a:avLst/>
          </a:prstGeom>
          <a:ln>
            <a:solidFill>
              <a:srgbClr val="DA25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B3C47E1-790F-2911-7D02-9A9BE6F4AD35}"/>
              </a:ext>
            </a:extLst>
          </p:cNvPr>
          <p:cNvGrpSpPr/>
          <p:nvPr/>
        </p:nvGrpSpPr>
        <p:grpSpPr>
          <a:xfrm>
            <a:off x="357447" y="715275"/>
            <a:ext cx="3802376" cy="3224464"/>
            <a:chOff x="5404406" y="2268146"/>
            <a:chExt cx="5428694" cy="763381"/>
          </a:xfrm>
        </p:grpSpPr>
        <p:sp>
          <p:nvSpPr>
            <p:cNvPr id="26" name="Rounded Rectangle 6">
              <a:extLst>
                <a:ext uri="{FF2B5EF4-FFF2-40B4-BE49-F238E27FC236}">
                  <a16:creationId xmlns:a16="http://schemas.microsoft.com/office/drawing/2014/main" id="{16DA4D12-8CB6-8E13-5D5C-80C87EF3B607}"/>
                </a:ext>
              </a:extLst>
            </p:cNvPr>
            <p:cNvSpPr/>
            <p:nvPr/>
          </p:nvSpPr>
          <p:spPr>
            <a:xfrm>
              <a:off x="5404406" y="2268146"/>
              <a:ext cx="5428693" cy="726864"/>
            </a:xfrm>
            <a:prstGeom prst="roundRect">
              <a:avLst>
                <a:gd name="adj" fmla="val 3885"/>
              </a:avLst>
            </a:prstGeom>
            <a:solidFill>
              <a:srgbClr val="DA251D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D94541AD-5C42-EB59-A497-322A1E7C33A0}"/>
                </a:ext>
              </a:extLst>
            </p:cNvPr>
            <p:cNvSpPr/>
            <p:nvPr/>
          </p:nvSpPr>
          <p:spPr>
            <a:xfrm>
              <a:off x="5404406" y="2287124"/>
              <a:ext cx="5428694" cy="744403"/>
            </a:xfrm>
            <a:prstGeom prst="roundRect">
              <a:avLst>
                <a:gd name="adj" fmla="val 3885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DB886425-7D82-0F31-5538-2C19C24E4290}"/>
              </a:ext>
            </a:extLst>
          </p:cNvPr>
          <p:cNvSpPr txBox="1"/>
          <p:nvPr/>
        </p:nvSpPr>
        <p:spPr>
          <a:xfrm>
            <a:off x="357446" y="939726"/>
            <a:ext cx="3757861" cy="46628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defRPr/>
            </a:pP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1. </a:t>
            </a:r>
            <a:r>
              <a:rPr lang="ru-RU" sz="1600" b="1" dirty="0">
                <a:solidFill>
                  <a:srgbClr val="DA251D"/>
                </a:solidFill>
                <a:latin typeface="Be Vietnam Pro" pitchFamily="2" charset="0"/>
                <a:cs typeface="Poppins Light" pitchFamily="2" charset="77"/>
              </a:rPr>
              <a:t>Трудности, связанные с записями и данными</a:t>
            </a:r>
            <a: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/>
            </a:r>
            <a:br>
              <a:rPr kumimoji="0" lang="vi-VN" sz="1600" b="1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</a:br>
            <a:endParaRPr kumimoji="0" lang="vi-VN" sz="1600" b="1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lvl="0" indent="-171450"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Несоответствующая информация об адресе:</a:t>
            </a: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 в документах граждан указано старое название административной единицы, в то время как система обновила название места → приходится объяснять, проверять и даже запрашивать дополнительные документы.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DA251D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vi-V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lvl="0" indent="-171450"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Несинхронизированная система данных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: </a:t>
            </a: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данные из объединенных провинций еще не консолидированы, что затрудняет поиск информации, особенно по регистрации домохозяйств, земле и страхованию.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lvl="0" indent="-171450"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Задержки и «незавершенные» файлы: </a:t>
            </a: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файлы, полученные до слияния, были перемещены или задержаны из-за изменений в юрисдикции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810DAF1-A692-78B4-4A5C-FAFA9E82C992}"/>
              </a:ext>
            </a:extLst>
          </p:cNvPr>
          <p:cNvGrpSpPr/>
          <p:nvPr/>
        </p:nvGrpSpPr>
        <p:grpSpPr>
          <a:xfrm>
            <a:off x="4218270" y="723900"/>
            <a:ext cx="4227836" cy="2225810"/>
            <a:chOff x="5404406" y="2270328"/>
            <a:chExt cx="5428694" cy="683319"/>
          </a:xfrm>
        </p:grpSpPr>
        <p:sp>
          <p:nvSpPr>
            <p:cNvPr id="60" name="Rounded Rectangle 6">
              <a:extLst>
                <a:ext uri="{FF2B5EF4-FFF2-40B4-BE49-F238E27FC236}">
                  <a16:creationId xmlns:a16="http://schemas.microsoft.com/office/drawing/2014/main" id="{8AC9561C-1154-D999-C191-9BCAC2DAF5BB}"/>
                </a:ext>
              </a:extLst>
            </p:cNvPr>
            <p:cNvSpPr/>
            <p:nvPr/>
          </p:nvSpPr>
          <p:spPr>
            <a:xfrm>
              <a:off x="5404406" y="2270328"/>
              <a:ext cx="5428693" cy="645327"/>
            </a:xfrm>
            <a:prstGeom prst="roundRect">
              <a:avLst>
                <a:gd name="adj" fmla="val 3885"/>
              </a:avLst>
            </a:prstGeom>
            <a:solidFill>
              <a:srgbClr val="DA251D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1" name="Rounded Rectangle 6">
              <a:extLst>
                <a:ext uri="{FF2B5EF4-FFF2-40B4-BE49-F238E27FC236}">
                  <a16:creationId xmlns:a16="http://schemas.microsoft.com/office/drawing/2014/main" id="{E92F2276-C3E4-717D-3523-BEBDA3CAB393}"/>
                </a:ext>
              </a:extLst>
            </p:cNvPr>
            <p:cNvSpPr/>
            <p:nvPr/>
          </p:nvSpPr>
          <p:spPr>
            <a:xfrm>
              <a:off x="5404406" y="2292290"/>
              <a:ext cx="5428694" cy="661357"/>
            </a:xfrm>
            <a:prstGeom prst="roundRect">
              <a:avLst>
                <a:gd name="adj" fmla="val 3885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CD59DE8D-21F3-5F96-DD1D-0DF37273E714}"/>
              </a:ext>
            </a:extLst>
          </p:cNvPr>
          <p:cNvSpPr txBox="1"/>
          <p:nvPr/>
        </p:nvSpPr>
        <p:spPr>
          <a:xfrm>
            <a:off x="4186535" y="715275"/>
            <a:ext cx="4624753" cy="352404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2880" lvl="0" indent="-457200">
              <a:spcBef>
                <a:spcPts val="600"/>
              </a:spcBef>
              <a:defRPr/>
            </a:pPr>
            <a:r>
              <a:rPr kumimoji="0" lang="vi-VN" sz="1300" b="1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2. </a:t>
            </a:r>
            <a:r>
              <a:rPr lang="ru-RU" sz="1300" b="1" dirty="0">
                <a:solidFill>
                  <a:srgbClr val="DA251D"/>
                </a:solidFill>
                <a:latin typeface="Be Vietnam Pro" pitchFamily="2" charset="0"/>
                <a:cs typeface="Poppins Light" pitchFamily="2" charset="77"/>
              </a:rPr>
              <a:t>Трудности, связанные с процедурой и ПО</a:t>
            </a:r>
            <a:endParaRPr kumimoji="0" lang="vi-VN" sz="1300" b="1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lvl="0" indent="-171450">
              <a:spcBef>
                <a:spcPts val="6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30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Различное программное обеспечение для управления: </a:t>
            </a:r>
            <a:r>
              <a:rPr lang="ru-RU" sz="13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до слияния каждое подразделение использовало собственную систему, теперь необходимо перейти на общую систему → необходимо переобучение и устранение технических ошибок.</a:t>
            </a:r>
            <a:endParaRPr kumimoji="0" lang="vi-V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lvl="0" indent="-171450">
              <a:spcBef>
                <a:spcPts val="6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30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Несогласованные процедуры: </a:t>
            </a:r>
            <a:r>
              <a:rPr lang="ru-RU" sz="13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после слияния некоторые процедуры не были снабжены инструкциями, поэтому сотрудникам приходится проявлять гибкость или консультироваться на нескольких уровнях.</a:t>
            </a:r>
            <a:endParaRPr kumimoji="0" lang="vi-V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lvl="0" indent="-171450">
              <a:spcBef>
                <a:spcPts val="6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30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Сбои в работе системы: </a:t>
            </a:r>
            <a:r>
              <a:rPr lang="ru-RU" sz="13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в переходный период программное обеспечение для предоставления государственных услуг или управления записями может работать медленнее, зависать или терять данные.</a:t>
            </a:r>
            <a:endParaRPr kumimoji="0" lang="vi-VN" sz="1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32BB40D8-77D1-F6F0-E8D6-09344F7D8D38}"/>
              </a:ext>
            </a:extLst>
          </p:cNvPr>
          <p:cNvGrpSpPr/>
          <p:nvPr/>
        </p:nvGrpSpPr>
        <p:grpSpPr>
          <a:xfrm>
            <a:off x="4184403" y="4184331"/>
            <a:ext cx="4227836" cy="1600171"/>
            <a:chOff x="5404406" y="2270328"/>
            <a:chExt cx="5428694" cy="491249"/>
          </a:xfrm>
        </p:grpSpPr>
        <p:sp>
          <p:nvSpPr>
            <p:cNvPr id="64" name="Rounded Rectangle 6">
              <a:extLst>
                <a:ext uri="{FF2B5EF4-FFF2-40B4-BE49-F238E27FC236}">
                  <a16:creationId xmlns:a16="http://schemas.microsoft.com/office/drawing/2014/main" id="{5A131094-6186-523E-ACDB-66BEA2169D58}"/>
                </a:ext>
              </a:extLst>
            </p:cNvPr>
            <p:cNvSpPr/>
            <p:nvPr/>
          </p:nvSpPr>
          <p:spPr>
            <a:xfrm>
              <a:off x="5404406" y="2270328"/>
              <a:ext cx="5428693" cy="451146"/>
            </a:xfrm>
            <a:prstGeom prst="roundRect">
              <a:avLst>
                <a:gd name="adj" fmla="val 3885"/>
              </a:avLst>
            </a:prstGeom>
            <a:solidFill>
              <a:srgbClr val="DA251D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65" name="Rounded Rectangle 6">
              <a:extLst>
                <a:ext uri="{FF2B5EF4-FFF2-40B4-BE49-F238E27FC236}">
                  <a16:creationId xmlns:a16="http://schemas.microsoft.com/office/drawing/2014/main" id="{D3F35B34-7218-C218-CD33-66E232E9145C}"/>
                </a:ext>
              </a:extLst>
            </p:cNvPr>
            <p:cNvSpPr/>
            <p:nvPr/>
          </p:nvSpPr>
          <p:spPr>
            <a:xfrm>
              <a:off x="5404406" y="2293374"/>
              <a:ext cx="5428694" cy="468203"/>
            </a:xfrm>
            <a:prstGeom prst="roundRect">
              <a:avLst>
                <a:gd name="adj" fmla="val 3885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5EF3CE72-B9A6-7DA2-A8A7-D12BB2C71ED1}"/>
              </a:ext>
            </a:extLst>
          </p:cNvPr>
          <p:cNvSpPr txBox="1"/>
          <p:nvPr/>
        </p:nvSpPr>
        <p:spPr>
          <a:xfrm>
            <a:off x="4239577" y="4281838"/>
            <a:ext cx="4014529" cy="240065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3. </a:t>
            </a:r>
            <a:r>
              <a:rPr lang="ru-RU" sz="1400" b="1" dirty="0">
                <a:solidFill>
                  <a:srgbClr val="DA251D"/>
                </a:solidFill>
                <a:latin typeface="Be Vietnam Pro" pitchFamily="2" charset="0"/>
                <a:cs typeface="Poppins Light" pitchFamily="2" charset="77"/>
              </a:rPr>
              <a:t>Трудности, связанные с нагрузкой</a:t>
            </a:r>
            <a:endParaRPr kumimoji="0" lang="vi-VN" sz="1400" b="1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lvl="0" indent="-171450">
              <a:spcBef>
                <a:spcPts val="6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Увеличение количества записей: </a:t>
            </a: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после слияния количество обслуживаемого населения увеличилось, пунктов приема стало меньше → персонал перегружен</a:t>
            </a: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</a:t>
            </a:r>
          </a:p>
          <a:p>
            <a:pPr marL="171450" lvl="0" indent="-171450">
              <a:spcBef>
                <a:spcPts val="6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40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Многие записи необходимо редактировать: </a:t>
            </a:r>
            <a:r>
              <a:rPr lang="ru-RU" sz="14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поскольку информация об административных единицах меняется, записи приходится обновлять с помощью форм и документов, что приводит к потере времени на обработку.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3FEEC6A5-2D69-EB9B-5C11-F0F0A652719F}"/>
              </a:ext>
            </a:extLst>
          </p:cNvPr>
          <p:cNvGrpSpPr/>
          <p:nvPr/>
        </p:nvGrpSpPr>
        <p:grpSpPr>
          <a:xfrm>
            <a:off x="8508048" y="723903"/>
            <a:ext cx="3320476" cy="1621673"/>
            <a:chOff x="5404406" y="2270328"/>
            <a:chExt cx="4015180" cy="497850"/>
          </a:xfrm>
        </p:grpSpPr>
        <p:sp>
          <p:nvSpPr>
            <p:cNvPr id="84" name="Rounded Rectangle 6">
              <a:extLst>
                <a:ext uri="{FF2B5EF4-FFF2-40B4-BE49-F238E27FC236}">
                  <a16:creationId xmlns:a16="http://schemas.microsoft.com/office/drawing/2014/main" id="{20C451CB-E16A-B4F3-718C-4AB23B442044}"/>
                </a:ext>
              </a:extLst>
            </p:cNvPr>
            <p:cNvSpPr/>
            <p:nvPr/>
          </p:nvSpPr>
          <p:spPr>
            <a:xfrm>
              <a:off x="5404406" y="2270328"/>
              <a:ext cx="4015180" cy="497850"/>
            </a:xfrm>
            <a:prstGeom prst="roundRect">
              <a:avLst>
                <a:gd name="adj" fmla="val 3885"/>
              </a:avLst>
            </a:prstGeom>
            <a:solidFill>
              <a:srgbClr val="DA251D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5" name="Rounded Rectangle 6">
              <a:extLst>
                <a:ext uri="{FF2B5EF4-FFF2-40B4-BE49-F238E27FC236}">
                  <a16:creationId xmlns:a16="http://schemas.microsoft.com/office/drawing/2014/main" id="{44EFF955-7CF3-D652-CF35-563F5BCF6F0B}"/>
                </a:ext>
              </a:extLst>
            </p:cNvPr>
            <p:cNvSpPr/>
            <p:nvPr/>
          </p:nvSpPr>
          <p:spPr>
            <a:xfrm>
              <a:off x="5404406" y="2292288"/>
              <a:ext cx="4015180" cy="475889"/>
            </a:xfrm>
            <a:prstGeom prst="roundRect">
              <a:avLst>
                <a:gd name="adj" fmla="val 3885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86" name="TextBox 85">
            <a:extLst>
              <a:ext uri="{FF2B5EF4-FFF2-40B4-BE49-F238E27FC236}">
                <a16:creationId xmlns:a16="http://schemas.microsoft.com/office/drawing/2014/main" id="{F01F1374-6E07-DD60-A2D2-B83E70C8DB74}"/>
              </a:ext>
            </a:extLst>
          </p:cNvPr>
          <p:cNvSpPr txBox="1"/>
          <p:nvPr/>
        </p:nvSpPr>
        <p:spPr>
          <a:xfrm>
            <a:off x="8505518" y="756480"/>
            <a:ext cx="3628777" cy="190821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4. </a:t>
            </a:r>
            <a:r>
              <a:rPr lang="ru-RU" sz="1200" b="1" dirty="0">
                <a:solidFill>
                  <a:srgbClr val="DA251D"/>
                </a:solidFill>
                <a:latin typeface="Be Vietnam Pro" pitchFamily="2" charset="0"/>
                <a:cs typeface="Poppins Light" pitchFamily="2" charset="77"/>
              </a:rPr>
              <a:t>Трудности в общении и поддержке граждан</a:t>
            </a:r>
            <a:endParaRPr kumimoji="0" lang="vi-VN" sz="1200" b="1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lvl="0">
              <a:spcBef>
                <a:spcPts val="600"/>
              </a:spcBef>
              <a:defRPr/>
            </a:pPr>
            <a:r>
              <a:rPr lang="ru-RU" sz="120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Люди не усваивают новую информацию: </a:t>
            </a:r>
            <a:r>
              <a:rPr lang="ru-RU" sz="12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задают много вопросов, много беспокоятся, особенно об адресах, местах подачи документов и необходимых бумагах</a:t>
            </a: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</a:t>
            </a:r>
          </a:p>
          <a:p>
            <a:pPr lvl="0">
              <a:spcBef>
                <a:spcPts val="600"/>
              </a:spcBef>
              <a:defRPr/>
            </a:pPr>
            <a:r>
              <a:rPr lang="ru-RU" sz="120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Необходимо больше объяснений и указаний: </a:t>
            </a:r>
            <a:r>
              <a:rPr lang="ru-RU" sz="120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обмен информацией занимает много времени, что влияет на ход обработки других документов.</a:t>
            </a:r>
            <a:endParaRPr kumimoji="0" lang="vi-VN" sz="12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3DF0B64E-0009-071B-FBF8-6DDA946AB54D}"/>
              </a:ext>
            </a:extLst>
          </p:cNvPr>
          <p:cNvGrpSpPr/>
          <p:nvPr/>
        </p:nvGrpSpPr>
        <p:grpSpPr>
          <a:xfrm>
            <a:off x="8508048" y="2936072"/>
            <a:ext cx="3320477" cy="3585673"/>
            <a:chOff x="5404406" y="2270328"/>
            <a:chExt cx="5428694" cy="485814"/>
          </a:xfrm>
        </p:grpSpPr>
        <p:sp>
          <p:nvSpPr>
            <p:cNvPr id="88" name="Rounded Rectangle 6">
              <a:extLst>
                <a:ext uri="{FF2B5EF4-FFF2-40B4-BE49-F238E27FC236}">
                  <a16:creationId xmlns:a16="http://schemas.microsoft.com/office/drawing/2014/main" id="{AA4568B8-282C-21FF-2C47-1E0A3C1D8F5C}"/>
                </a:ext>
              </a:extLst>
            </p:cNvPr>
            <p:cNvSpPr/>
            <p:nvPr/>
          </p:nvSpPr>
          <p:spPr>
            <a:xfrm>
              <a:off x="5404406" y="2270328"/>
              <a:ext cx="5428693" cy="451146"/>
            </a:xfrm>
            <a:prstGeom prst="roundRect">
              <a:avLst>
                <a:gd name="adj" fmla="val 3885"/>
              </a:avLst>
            </a:prstGeom>
            <a:solidFill>
              <a:srgbClr val="DA251D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89" name="Rounded Rectangle 6">
              <a:extLst>
                <a:ext uri="{FF2B5EF4-FFF2-40B4-BE49-F238E27FC236}">
                  <a16:creationId xmlns:a16="http://schemas.microsoft.com/office/drawing/2014/main" id="{55CD5867-A095-98DA-C623-C24E164116DE}"/>
                </a:ext>
              </a:extLst>
            </p:cNvPr>
            <p:cNvSpPr/>
            <p:nvPr/>
          </p:nvSpPr>
          <p:spPr>
            <a:xfrm>
              <a:off x="5404406" y="2279274"/>
              <a:ext cx="5428694" cy="476868"/>
            </a:xfrm>
            <a:prstGeom prst="roundRect">
              <a:avLst>
                <a:gd name="adj" fmla="val 2919"/>
              </a:avLst>
            </a:prstGeom>
            <a:solidFill>
              <a:schemeClr val="bg1"/>
            </a:solidFill>
            <a:ln w="6350">
              <a:noFill/>
            </a:ln>
            <a:effectLst>
              <a:outerShdw blurRad="190500" sx="101000" sy="101000" algn="ctr" rotWithShape="0">
                <a:schemeClr val="tx1">
                  <a:lumMod val="65000"/>
                  <a:lumOff val="35000"/>
                  <a:alpha val="10000"/>
                </a:schemeClr>
              </a:outerShdw>
            </a:effectLst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x-none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90" name="TextBox 89">
            <a:extLst>
              <a:ext uri="{FF2B5EF4-FFF2-40B4-BE49-F238E27FC236}">
                <a16:creationId xmlns:a16="http://schemas.microsoft.com/office/drawing/2014/main" id="{2D7372FB-24CA-5398-DCFC-B5EC216A80CA}"/>
              </a:ext>
            </a:extLst>
          </p:cNvPr>
          <p:cNvSpPr txBox="1"/>
          <p:nvPr/>
        </p:nvSpPr>
        <p:spPr>
          <a:xfrm>
            <a:off x="8481335" y="2977291"/>
            <a:ext cx="3588745" cy="351634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kumimoji="0" lang="vi-VN" sz="1200" b="1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5. </a:t>
            </a:r>
            <a:r>
              <a:rPr lang="ru-RU" sz="1200" b="1" dirty="0">
                <a:solidFill>
                  <a:srgbClr val="DA251D"/>
                </a:solidFill>
                <a:latin typeface="Be Vietnam Pro" pitchFamily="2" charset="0"/>
                <a:cs typeface="Poppins Light" pitchFamily="2" charset="77"/>
              </a:rPr>
              <a:t>Человеческий фактор – Новая система, персонал не знаком с работой</a:t>
            </a:r>
            <a:endParaRPr kumimoji="0" lang="vi-VN" sz="1200" b="1" i="0" u="none" strike="noStrike" kern="1200" cap="none" spc="0" normalizeH="0" baseline="0" noProof="0" dirty="0">
              <a:ln>
                <a:noFill/>
              </a:ln>
              <a:solidFill>
                <a:srgbClr val="DA251D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lvl="0" indent="-171450">
              <a:spcBef>
                <a:spcPts val="6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Перераспределение кадров:</a:t>
            </a:r>
            <a:r>
              <a:rPr lang="ru-RU" sz="105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 После слияния многие отделы были объединены, переведены или перераспределены, в результате чего сотрудникам надо ознакомиться с новыми обязанностями.</a:t>
            </a:r>
          </a:p>
          <a:p>
            <a:pPr marL="171450" lvl="0" indent="-171450">
              <a:spcBef>
                <a:spcPts val="6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Незнакомство с ПО: </a:t>
            </a:r>
            <a:r>
              <a:rPr lang="ru-RU" sz="105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сотрудники старого подразделения, возможно, никогда не использовали систему ПО для административных процедур или использовали другую версию → тратят время на повторное изучение операций и процедур.</a:t>
            </a:r>
            <a:endParaRPr kumimoji="0" lang="vi-VN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lvl="0" indent="-171450">
              <a:spcBef>
                <a:spcPts val="6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Снижение первоначальной производительности: </a:t>
            </a:r>
            <a:r>
              <a:rPr lang="ru-RU" sz="105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из-за необходимости изучения новых процессов и одновременной работы с ошибками ПО, это приводит к увеличению времени решения проблем.</a:t>
            </a:r>
            <a:endParaRPr kumimoji="0" lang="vi-VN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171450" lvl="0" indent="-171450">
              <a:spcBef>
                <a:spcPts val="6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/>
            </a:pPr>
            <a:r>
              <a:rPr lang="ru-RU" sz="1050" b="1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Зависимость от технической поддержки:</a:t>
            </a:r>
            <a:r>
              <a:rPr lang="ru-RU" sz="1050" dirty="0">
                <a:solidFill>
                  <a:prstClr val="black"/>
                </a:solidFill>
                <a:latin typeface="Be Vietnam Pro" pitchFamily="2" charset="0"/>
                <a:cs typeface="Poppins Light" pitchFamily="2" charset="77"/>
              </a:rPr>
              <a:t> сотрудникам приходится часто обращаться за помощью к технической команде или более опытным коллегам, что замедляет общий прогресс.</a:t>
            </a:r>
            <a:endParaRPr kumimoji="0" lang="vi-VN" sz="105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654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6BF006-3CDA-5DBC-1DA2-6C7C729344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B2E3C4-BABB-1D5C-5A83-B42870588D88}"/>
              </a:ext>
            </a:extLst>
          </p:cNvPr>
          <p:cNvSpPr txBox="1"/>
          <p:nvPr/>
        </p:nvSpPr>
        <p:spPr>
          <a:xfrm>
            <a:off x="369476" y="299681"/>
            <a:ext cx="10831214" cy="57490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20000"/>
              </a:lnSpc>
              <a:defRPr/>
            </a:pPr>
            <a:r>
              <a:rPr lang="ru-RU" sz="2800" dirty="0">
                <a:solidFill>
                  <a:srgbClr val="DA251D"/>
                </a:solidFill>
                <a:latin typeface="Aurora Serif" pitchFamily="50" charset="0"/>
                <a:cs typeface="Poppins" pitchFamily="2" charset="77"/>
              </a:rPr>
              <a:t>Модель централизованного национального портала госуслуг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" pitchFamily="2" charset="77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0B94024E-CB7F-33B5-E7CD-6E78CC19F1EB}"/>
              </a:ext>
            </a:extLst>
          </p:cNvPr>
          <p:cNvSpPr/>
          <p:nvPr/>
        </p:nvSpPr>
        <p:spPr>
          <a:xfrm>
            <a:off x="991305" y="1017528"/>
            <a:ext cx="5093236" cy="2667573"/>
          </a:xfrm>
          <a:prstGeom prst="roundRect">
            <a:avLst>
              <a:gd name="adj" fmla="val 5487"/>
            </a:avLst>
          </a:prstGeom>
          <a:solidFill>
            <a:schemeClr val="bg1"/>
          </a:solidFill>
          <a:ln w="6350">
            <a:solidFill>
              <a:srgbClr val="DA251D"/>
            </a:solidFill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ounded Rectangle 9">
            <a:extLst>
              <a:ext uri="{FF2B5EF4-FFF2-40B4-BE49-F238E27FC236}">
                <a16:creationId xmlns:a16="http://schemas.microsoft.com/office/drawing/2014/main" id="{45587EB9-9A66-4E1B-9CAE-B009FAD7B0B8}"/>
              </a:ext>
            </a:extLst>
          </p:cNvPr>
          <p:cNvSpPr/>
          <p:nvPr/>
        </p:nvSpPr>
        <p:spPr>
          <a:xfrm>
            <a:off x="490425" y="1085831"/>
            <a:ext cx="4266054" cy="501590"/>
          </a:xfrm>
          <a:prstGeom prst="roundRect">
            <a:avLst>
              <a:gd name="adj" fmla="val 12021"/>
            </a:avLst>
          </a:prstGeom>
          <a:solidFill>
            <a:srgbClr val="DA251D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1692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0D65066-049F-E85A-6CD2-E0FBC8092CB0}"/>
              </a:ext>
            </a:extLst>
          </p:cNvPr>
          <p:cNvSpPr txBox="1"/>
          <p:nvPr/>
        </p:nvSpPr>
        <p:spPr>
          <a:xfrm>
            <a:off x="131592" y="1165534"/>
            <a:ext cx="474763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1. </a:t>
            </a:r>
            <a:r>
              <a:rPr lang="ru-RU" sz="1400" dirty="0">
                <a:solidFill>
                  <a:prstClr val="white"/>
                </a:solidFill>
                <a:latin typeface="Aurora Serif" pitchFamily="50" charset="0"/>
                <a:cs typeface="Poppins" pitchFamily="2" charset="77"/>
              </a:rPr>
              <a:t>Новая модель: «1 ось, 1 общая база данных»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rora Serif" pitchFamily="50" charset="0"/>
              <a:ea typeface="+mn-ea"/>
              <a:cs typeface="Poppins" pitchFamily="2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672AA2A-F917-07E9-98AE-B998FC0C34C6}"/>
              </a:ext>
            </a:extLst>
          </p:cNvPr>
          <p:cNvSpPr txBox="1"/>
          <p:nvPr/>
        </p:nvSpPr>
        <p:spPr>
          <a:xfrm>
            <a:off x="930443" y="1643696"/>
            <a:ext cx="5425355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17145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 sz="1100">
                <a:latin typeface="Be Vietnam Pro" pitchFamily="2" charset="0"/>
                <a:cs typeface="Poppins Light" pitchFamily="2" charset="77"/>
              </a:defRPr>
            </a:lvl1pPr>
          </a:lstStyle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Будучи единственной платформой для взаимодействия (часто называемой осью взаимосвязи), она играет роль «магистрали» для всех министерств, отраслей и местных органов власти, обеспечивая обмен данными по единым стандартам.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Вместо того чтобы каждая местность управлялв данными по отдельности, информация хранится централизованно или синхронизируется, что позволяет всем агентствам использовать ее при децентрализации</a:t>
            </a: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Преимущества: снижение дублирования, отсутствие необходимости повторно подавать имеющиеся документы. Данные всегда точны и согласованы между ведомствами. Повышение скорости обработки и прозрачности.</a:t>
            </a: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sp>
        <p:nvSpPr>
          <p:cNvPr id="14" name="Rounded Rectangle 6">
            <a:extLst>
              <a:ext uri="{FF2B5EF4-FFF2-40B4-BE49-F238E27FC236}">
                <a16:creationId xmlns:a16="http://schemas.microsoft.com/office/drawing/2014/main" id="{75C056EB-CB1A-75B3-CC48-13A8D4E6A3A9}"/>
              </a:ext>
            </a:extLst>
          </p:cNvPr>
          <p:cNvSpPr/>
          <p:nvPr/>
        </p:nvSpPr>
        <p:spPr>
          <a:xfrm>
            <a:off x="1029410" y="3946563"/>
            <a:ext cx="5093236" cy="2509443"/>
          </a:xfrm>
          <a:prstGeom prst="roundRect">
            <a:avLst>
              <a:gd name="adj" fmla="val 5487"/>
            </a:avLst>
          </a:prstGeom>
          <a:solidFill>
            <a:schemeClr val="bg1"/>
          </a:solidFill>
          <a:ln w="6350">
            <a:solidFill>
              <a:srgbClr val="DA251D"/>
            </a:solidFill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5" name="Rounded Rectangle 9">
            <a:extLst>
              <a:ext uri="{FF2B5EF4-FFF2-40B4-BE49-F238E27FC236}">
                <a16:creationId xmlns:a16="http://schemas.microsoft.com/office/drawing/2014/main" id="{7DD1BD47-1D83-7DC9-53FC-0AF217486C69}"/>
              </a:ext>
            </a:extLst>
          </p:cNvPr>
          <p:cNvSpPr/>
          <p:nvPr/>
        </p:nvSpPr>
        <p:spPr>
          <a:xfrm>
            <a:off x="374649" y="4147818"/>
            <a:ext cx="5104827" cy="501589"/>
          </a:xfrm>
          <a:prstGeom prst="roundRect">
            <a:avLst>
              <a:gd name="adj" fmla="val 12021"/>
            </a:avLst>
          </a:prstGeom>
          <a:solidFill>
            <a:srgbClr val="DA251D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1692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590F17-0182-483B-B012-9E0100DF154B}"/>
              </a:ext>
            </a:extLst>
          </p:cNvPr>
          <p:cNvSpPr txBox="1"/>
          <p:nvPr/>
        </p:nvSpPr>
        <p:spPr>
          <a:xfrm>
            <a:off x="473243" y="4127610"/>
            <a:ext cx="496502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2. </a:t>
            </a:r>
            <a:r>
              <a:rPr lang="ru-RU" sz="1400" dirty="0">
                <a:solidFill>
                  <a:prstClr val="white"/>
                </a:solidFill>
                <a:latin typeface="Aurora Serif" pitchFamily="50" charset="0"/>
                <a:cs typeface="Poppins" pitchFamily="2" charset="77"/>
              </a:rPr>
              <a:t>На пути к всеобъемлющей, единой, комплексной и взаимосвязанной системе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rora Serif" pitchFamily="50" charset="0"/>
              <a:ea typeface="+mn-ea"/>
              <a:cs typeface="Poppins" pitchFamily="2" charset="7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2808B2-3C2D-9975-08E3-3EAF8EDDA2A8}"/>
              </a:ext>
            </a:extLst>
          </p:cNvPr>
          <p:cNvSpPr txBox="1"/>
          <p:nvPr/>
        </p:nvSpPr>
        <p:spPr>
          <a:xfrm>
            <a:off x="1202212" y="4661283"/>
            <a:ext cx="4958537" cy="162352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17145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 sz="1100">
                <a:latin typeface="Be Vietnam Pro" pitchFamily="2" charset="0"/>
                <a:cs typeface="Poppins Light" pitchFamily="2" charset="77"/>
              </a:defRPr>
            </a:lvl1pPr>
          </a:lstStyle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Охватывает все государственные услуги, от центрального до местного уровня, без разделения по секторам или территориям</a:t>
            </a: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Общий интерфейс, общий метод работы, общие стандарты данных</a:t>
            </a: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</a:t>
            </a: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Информация обновляется и отображается одинаково везде, что исключает ошибки.</a:t>
            </a: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lvl="0">
              <a:defRPr/>
            </a:pPr>
            <a:r>
              <a:rPr lang="ru-RU" dirty="0">
                <a:solidFill>
                  <a:prstClr val="black"/>
                </a:solidFill>
              </a:rPr>
              <a:t>Процедуры в агентстве A могут автоматически получать данные из агентства B без необходимости их повторного предоставления</a:t>
            </a: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</a:t>
            </a:r>
          </a:p>
        </p:txBody>
      </p:sp>
      <p:sp>
        <p:nvSpPr>
          <p:cNvPr id="18" name="Rounded Rectangle 6">
            <a:extLst>
              <a:ext uri="{FF2B5EF4-FFF2-40B4-BE49-F238E27FC236}">
                <a16:creationId xmlns:a16="http://schemas.microsoft.com/office/drawing/2014/main" id="{16683869-50A7-EC4A-6FF9-79D24FB99C65}"/>
              </a:ext>
            </a:extLst>
          </p:cNvPr>
          <p:cNvSpPr/>
          <p:nvPr/>
        </p:nvSpPr>
        <p:spPr>
          <a:xfrm>
            <a:off x="6814590" y="1017529"/>
            <a:ext cx="5093236" cy="5158682"/>
          </a:xfrm>
          <a:prstGeom prst="roundRect">
            <a:avLst>
              <a:gd name="adj" fmla="val 3347"/>
            </a:avLst>
          </a:prstGeom>
          <a:solidFill>
            <a:schemeClr val="bg1"/>
          </a:solidFill>
          <a:ln w="6350">
            <a:solidFill>
              <a:srgbClr val="DA251D"/>
            </a:solidFill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9" name="Rounded Rectangle 9">
            <a:extLst>
              <a:ext uri="{FF2B5EF4-FFF2-40B4-BE49-F238E27FC236}">
                <a16:creationId xmlns:a16="http://schemas.microsoft.com/office/drawing/2014/main" id="{5AF9AC37-54F3-6E81-A6C5-F9333433E973}"/>
              </a:ext>
            </a:extLst>
          </p:cNvPr>
          <p:cNvSpPr/>
          <p:nvPr/>
        </p:nvSpPr>
        <p:spPr>
          <a:xfrm>
            <a:off x="6355798" y="1254897"/>
            <a:ext cx="4692315" cy="501589"/>
          </a:xfrm>
          <a:prstGeom prst="roundRect">
            <a:avLst>
              <a:gd name="adj" fmla="val 12021"/>
            </a:avLst>
          </a:prstGeom>
          <a:solidFill>
            <a:srgbClr val="DA251D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1692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84DB9E7-14EB-F688-4288-012B59BB05C1}"/>
              </a:ext>
            </a:extLst>
          </p:cNvPr>
          <p:cNvSpPr txBox="1"/>
          <p:nvPr/>
        </p:nvSpPr>
        <p:spPr>
          <a:xfrm>
            <a:off x="6355798" y="1238885"/>
            <a:ext cx="47476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kumimoji="0" lang="vi-VN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urora Serif" pitchFamily="50" charset="0"/>
                <a:ea typeface="+mn-ea"/>
                <a:cs typeface="Poppins" pitchFamily="2" charset="77"/>
              </a:rPr>
              <a:t>3. </a:t>
            </a:r>
            <a:r>
              <a:rPr lang="ru-RU" sz="1400" dirty="0">
                <a:solidFill>
                  <a:prstClr val="white"/>
                </a:solidFill>
                <a:latin typeface="Aurora Serif" pitchFamily="50" charset="0"/>
                <a:cs typeface="Poppins" pitchFamily="2" charset="77"/>
              </a:rPr>
              <a:t>«Эволюционная» модель при проведении административной реформы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urora Serif" pitchFamily="50" charset="0"/>
              <a:ea typeface="+mn-ea"/>
              <a:cs typeface="Poppins" pitchFamily="2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E63BC1-3E63-4E97-C60A-89042FDF3CBF}"/>
              </a:ext>
            </a:extLst>
          </p:cNvPr>
          <p:cNvSpPr txBox="1"/>
          <p:nvPr/>
        </p:nvSpPr>
        <p:spPr>
          <a:xfrm>
            <a:off x="6852694" y="1766686"/>
            <a:ext cx="5234011" cy="45550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x-none"/>
            </a:defPPr>
            <a:lvl1pPr marL="171450" indent="-171450">
              <a:spcBef>
                <a:spcPts val="900"/>
              </a:spcBef>
              <a:buClr>
                <a:srgbClr val="DA251D"/>
              </a:buClr>
              <a:buFont typeface="Arial" panose="020B0604020202020204" pitchFamily="34" charset="0"/>
              <a:buChar char="•"/>
              <a:defRPr sz="1100">
                <a:latin typeface="Be Vietnam Pro" pitchFamily="2" charset="0"/>
                <a:cs typeface="Poppins Light" pitchFamily="2" charset="77"/>
              </a:defRPr>
            </a:lvl1pPr>
          </a:lstStyle>
          <a:p>
            <a:pPr marL="0" lvl="0" indent="0">
              <a:buNone/>
              <a:defRPr/>
            </a:pPr>
            <a:r>
              <a:rPr lang="ru-RU" b="1" dirty="0">
                <a:solidFill>
                  <a:srgbClr val="DA251D"/>
                </a:solidFill>
              </a:rPr>
              <a:t>Этап </a:t>
            </a:r>
            <a:r>
              <a:rPr kumimoji="0" lang="vi-VN" sz="1100" b="1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1 </a:t>
            </a: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/>
            </a:r>
            <a:b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</a:b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– </a:t>
            </a:r>
            <a:r>
              <a:rPr lang="ru-RU" dirty="0">
                <a:solidFill>
                  <a:prstClr val="black"/>
                </a:solidFill>
              </a:rPr>
              <a:t>Ручное подписание документов: Документы обрабатываются полностью на бумажных носителях. Сотрудникам приходится идти непосредственно в учреждение и подписывать каждый документ. Обработка занимает много времени, а поездки и хранение документов требуют значительных усилий.</a:t>
            </a:r>
            <a:endParaRPr kumimoji="0" lang="vi-VN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0" lvl="0" indent="0">
              <a:buNone/>
              <a:defRPr/>
            </a:pPr>
            <a:r>
              <a:rPr lang="ru-RU" b="1" dirty="0">
                <a:solidFill>
                  <a:srgbClr val="DA251D"/>
                </a:solidFill>
              </a:rPr>
              <a:t>Этап </a:t>
            </a:r>
            <a:r>
              <a:rPr kumimoji="0" lang="vi-VN" sz="1100" b="1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2 </a:t>
            </a: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/>
            </a:r>
            <a:b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</a:b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– </a:t>
            </a:r>
            <a:r>
              <a:rPr lang="ru-RU" dirty="0">
                <a:solidFill>
                  <a:prstClr val="black"/>
                </a:solidFill>
              </a:rPr>
              <a:t>Электронизация для обслуживания госслужащих: Применение ИТ-технологий преимущественно внутри госоргана (электронные документы, ПО для управления документами). По-прежнему необходимо предоставлять бумажные копии. Система играет важную роль в повышении эффективности работы госслужащих и сокращении объема хранимых документов. </a:t>
            </a: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/>
            </a:r>
            <a:b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</a:b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/>
            </a:r>
            <a:b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</a:br>
            <a:r>
              <a:rPr lang="ru-RU" b="1" dirty="0">
                <a:solidFill>
                  <a:srgbClr val="DA251D"/>
                </a:solidFill>
              </a:rPr>
              <a:t>Этап </a:t>
            </a:r>
            <a:r>
              <a:rPr kumimoji="0" lang="vi-VN" sz="1100" b="1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3 </a:t>
            </a: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/>
            </a:r>
            <a:b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</a:br>
            <a:r>
              <a:rPr lang="ru-RU" dirty="0">
                <a:solidFill>
                  <a:prstClr val="black"/>
                </a:solidFill>
              </a:rPr>
              <a:t>– Электронизация для обслуживания граждан: Развертывание онлайн-портала госуслуг. Граждане могут подавать документы, искать информацию и получать результаты онлайн. Сокращается число прямых контактов, экономится время и средства</a:t>
            </a: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.</a:t>
            </a:r>
          </a:p>
          <a:p>
            <a:pPr marL="0" lvl="0" indent="0">
              <a:buNone/>
              <a:defRPr/>
            </a:pPr>
            <a:r>
              <a:rPr lang="ru-RU" b="1" dirty="0">
                <a:solidFill>
                  <a:srgbClr val="DA251D"/>
                </a:solidFill>
              </a:rPr>
              <a:t>Этап </a:t>
            </a:r>
            <a:r>
              <a:rPr kumimoji="0" lang="vi-VN" sz="1100" b="1" i="0" u="none" strike="noStrike" kern="1200" cap="none" spc="0" normalizeH="0" baseline="0" noProof="0" dirty="0">
                <a:ln>
                  <a:noFill/>
                </a:ln>
                <a:solidFill>
                  <a:srgbClr val="DA251D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4 </a:t>
            </a: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/>
            </a:r>
            <a:b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</a:b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– </a:t>
            </a:r>
            <a:r>
              <a:rPr lang="ru-RU" dirty="0">
                <a:solidFill>
                  <a:prstClr val="black"/>
                </a:solidFill>
              </a:rPr>
              <a:t>Использование данных для создания экономической ценности: Оцифрованные данные анализируются, прогнозируются и используются для принятия решений (ИИ, большие данные). Открытые данные помогают компаниям и стартапам разрабатывать новые продукты/услуги. Общедоступные данные не просто используются для административных процедур, а могут еще создать экономическую и социальную ценность.</a:t>
            </a:r>
            <a:r>
              <a:rPr kumimoji="0" lang="vi-VN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 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2671CF26-D6B6-4686-23EB-DD234C888E0B}"/>
              </a:ext>
            </a:extLst>
          </p:cNvPr>
          <p:cNvCxnSpPr/>
          <p:nvPr/>
        </p:nvCxnSpPr>
        <p:spPr>
          <a:xfrm flipV="1">
            <a:off x="220006" y="0"/>
            <a:ext cx="0" cy="723900"/>
          </a:xfrm>
          <a:prstGeom prst="line">
            <a:avLst/>
          </a:prstGeom>
          <a:ln>
            <a:solidFill>
              <a:srgbClr val="DA251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6709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2855913" y="5300663"/>
            <a:ext cx="457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3427" name="Rectang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solidFill>
                  <a:srgbClr val="000099"/>
                </a:solidFill>
              </a:rPr>
              <a:t>Bài tập</a:t>
            </a:r>
          </a:p>
        </p:txBody>
      </p:sp>
      <p:sp>
        <p:nvSpPr>
          <p:cNvPr id="103428" name="Rectangle 4"/>
          <p:cNvSpPr>
            <a:spLocks noGrp="1"/>
          </p:cNvSpPr>
          <p:nvPr>
            <p:ph type="body" idx="1"/>
          </p:nvPr>
        </p:nvSpPr>
        <p:spPr>
          <a:xfrm>
            <a:off x="1676400" y="1143000"/>
            <a:ext cx="3810000" cy="1600200"/>
          </a:xfrm>
        </p:spPr>
        <p:txBody>
          <a:bodyPr/>
          <a:lstStyle/>
          <a:p>
            <a:r>
              <a:rPr lang="ru-RU" altLang="en-US" b="1" dirty="0">
                <a:solidFill>
                  <a:srgbClr val="000099"/>
                </a:solidFill>
              </a:rPr>
              <a:t>Сколько квадратов на следующем рисунке</a:t>
            </a:r>
            <a:r>
              <a:rPr lang="en-US" altLang="en-US" b="1" dirty="0">
                <a:solidFill>
                  <a:srgbClr val="000099"/>
                </a:solidFill>
              </a:rPr>
              <a:t>?</a:t>
            </a:r>
          </a:p>
        </p:txBody>
      </p:sp>
      <p:sp>
        <p:nvSpPr>
          <p:cNvPr id="103429" name="Rectangle 5"/>
          <p:cNvSpPr>
            <a:spLocks noChangeArrowheads="1"/>
          </p:cNvSpPr>
          <p:nvPr/>
        </p:nvSpPr>
        <p:spPr bwMode="auto">
          <a:xfrm>
            <a:off x="1752600" y="2819400"/>
            <a:ext cx="393057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ru-RU" altLang="en-US" sz="2700" dirty="0">
                <a:solidFill>
                  <a:srgbClr val="000099"/>
                </a:solidFill>
                <a:latin typeface="Lucida Sans Unicode" panose="020B0602030504020204" pitchFamily="34" charset="0"/>
              </a:rPr>
              <a:t>Ответ</a:t>
            </a:r>
            <a:r>
              <a:rPr lang="en-US" altLang="en-US" sz="2700" dirty="0">
                <a:solidFill>
                  <a:srgbClr val="000099"/>
                </a:solidFill>
                <a:latin typeface="Lucida Sans Unicode" panose="020B0602030504020204" pitchFamily="34" charset="0"/>
              </a:rPr>
              <a:t>: 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300" dirty="0">
                <a:solidFill>
                  <a:srgbClr val="000099"/>
                </a:solidFill>
                <a:latin typeface="Lucida Sans Unicode" panose="020B0602030504020204" pitchFamily="34" charset="0"/>
              </a:rPr>
              <a:t>a.16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300" dirty="0">
                <a:solidFill>
                  <a:srgbClr val="000099"/>
                </a:solidFill>
                <a:latin typeface="Lucida Sans Unicode" panose="020B0602030504020204" pitchFamily="34" charset="0"/>
              </a:rPr>
              <a:t>b. 26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300" dirty="0">
                <a:solidFill>
                  <a:srgbClr val="000099"/>
                </a:solidFill>
                <a:latin typeface="Lucida Sans Unicode" panose="020B0602030504020204" pitchFamily="34" charset="0"/>
              </a:rPr>
              <a:t>c. 31</a:t>
            </a:r>
          </a:p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Font typeface="Wingdings 3" panose="05040102010807070707" pitchFamily="18" charset="2"/>
              <a:buChar char=""/>
            </a:pPr>
            <a:r>
              <a:rPr lang="en-US" altLang="en-US" sz="2300" dirty="0">
                <a:solidFill>
                  <a:srgbClr val="000099"/>
                </a:solidFill>
                <a:latin typeface="Lucida Sans Unicode" panose="020B0602030504020204" pitchFamily="34" charset="0"/>
              </a:rPr>
              <a:t>d. </a:t>
            </a:r>
            <a:r>
              <a:rPr lang="ru-RU" altLang="en-US" sz="2300" dirty="0">
                <a:solidFill>
                  <a:srgbClr val="000099"/>
                </a:solidFill>
                <a:latin typeface="Lucida Sans Unicode" panose="020B0602030504020204" pitchFamily="34" charset="0"/>
              </a:rPr>
              <a:t>Другой результат</a:t>
            </a:r>
            <a:endParaRPr lang="en-US" altLang="en-US" sz="2300" dirty="0">
              <a:solidFill>
                <a:srgbClr val="000099"/>
              </a:solidFill>
              <a:latin typeface="Lucida Sans Unicode" panose="020B0602030504020204" pitchFamily="34" charset="0"/>
            </a:endParaRPr>
          </a:p>
        </p:txBody>
      </p:sp>
      <p:sp>
        <p:nvSpPr>
          <p:cNvPr id="103430" name="Rectangle 6"/>
          <p:cNvSpPr>
            <a:spLocks noChangeArrowheads="1"/>
          </p:cNvSpPr>
          <p:nvPr/>
        </p:nvSpPr>
        <p:spPr bwMode="auto">
          <a:xfrm>
            <a:off x="2590800" y="5410200"/>
            <a:ext cx="3429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55588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90000"/>
              </a:lnSpc>
              <a:spcBef>
                <a:spcPts val="400"/>
              </a:spcBef>
              <a:buClr>
                <a:schemeClr val="accent1"/>
              </a:buClr>
              <a:buSzPct val="68000"/>
              <a:buNone/>
            </a:pPr>
            <a:r>
              <a:rPr lang="en-US" altLang="en-US" sz="2300" dirty="0">
                <a:latin typeface="Lucida Sans Unicode" panose="020B0602030504020204" pitchFamily="34" charset="0"/>
              </a:rPr>
              <a:t> </a:t>
            </a:r>
            <a:r>
              <a:rPr lang="en-US" altLang="en-US" sz="2300" dirty="0">
                <a:solidFill>
                  <a:srgbClr val="000099"/>
                </a:solidFill>
                <a:latin typeface="Lucida Sans Unicode" panose="020B0602030504020204" pitchFamily="34" charset="0"/>
              </a:rPr>
              <a:t>30 </a:t>
            </a:r>
            <a:r>
              <a:rPr lang="ru-RU" altLang="en-US" sz="2300" dirty="0">
                <a:solidFill>
                  <a:srgbClr val="000099"/>
                </a:solidFill>
                <a:latin typeface="Lucida Sans Unicode" panose="020B0602030504020204" pitchFamily="34" charset="0"/>
              </a:rPr>
              <a:t>квадратов</a:t>
            </a:r>
            <a:endParaRPr lang="en-US" altLang="en-US" sz="2300" dirty="0">
              <a:solidFill>
                <a:srgbClr val="000099"/>
              </a:solidFill>
              <a:latin typeface="Lucida Sans Unicode" panose="020B0602030504020204" pitchFamily="34" charset="0"/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33225"/>
            <a:ext cx="4814046" cy="4755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9930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3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4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03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 tmFilter="0,0; .5, 1; 1, 1"/>
                                        <p:tgtEl>
                                          <p:spTgt spid="1034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034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 tmFilter="0,0; .5, 1; 1, 1"/>
                                        <p:tgtEl>
                                          <p:spTgt spid="1034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 tmFilter="0,0; .5, 1; 1, 1"/>
                                        <p:tgtEl>
                                          <p:spTgt spid="1034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800" decel="1000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800" decel="100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800" decel="100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1034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8:10:20-d1oe635cmrb5eq9iqbog.jpeg"/>
          <p:cNvPicPr>
            <a:picLocks noChangeAspect="1"/>
          </p:cNvPicPr>
          <p:nvPr/>
        </p:nvPicPr>
        <p:blipFill>
          <a:blip r:embed="rId3">
            <a:alphaModFix amt="9000"/>
          </a:blip>
          <a:stretch>
            <a:fillRect/>
          </a:stretch>
        </p:blipFill>
        <p:spPr>
          <a:xfrm>
            <a:off x="1210197" y="-1176026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4054237" y="1617764"/>
            <a:ext cx="7546516" cy="406420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Введены в эксплуатацию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3139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 центров госуслуг на уровне общин и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2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 центра госуслуг на одном уровне. Большинство из них внедрили систему ПО для обработки административных процедур, подключенную к Национальному порталу госуслуг, Национальной базе данных населения и Национальной базе данных административных процедур. Во многих провинциях внедрены онлайн-сервисы госуслуг 3-4</a:t>
            </a:r>
            <a:r>
              <a:rPr lang="ru-RU" sz="2800" baseline="30000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го</a:t>
            </a:r>
            <a:r>
              <a:rPr lang="ru-RU" sz="2800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 уровня, электронные платежи и т. д.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Source Sans 3" pitchFamily="34" charset="-122"/>
              <a:cs typeface="Times New Roman" panose="02020603050405020304" pitchFamily="18" charset="0"/>
            </a:endParaRPr>
          </a:p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300" dirty="0">
              <a:solidFill>
                <a:srgbClr val="002060"/>
              </a:solidFill>
              <a:latin typeface="Times New Roman" panose="02020603050405020304" pitchFamily="18" charset="0"/>
              <a:ea typeface="Source Sans 3" pitchFamily="34" charset="-122"/>
              <a:cs typeface="Times New Roman" panose="02020603050405020304" pitchFamily="18" charset="0"/>
            </a:endParaRPr>
          </a:p>
        </p:txBody>
      </p:sp>
      <p:sp>
        <p:nvSpPr>
          <p:cNvPr id="8" name="Text 5"/>
          <p:cNvSpPr/>
          <p:nvPr/>
        </p:nvSpPr>
        <p:spPr>
          <a:xfrm>
            <a:off x="3934377" y="3028283"/>
            <a:ext cx="6366328" cy="4809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1" descr="https://test-kimi-img.moonshot.cn/pub/slides/slides_tmpl/image/25-07-11-18:10:10-d1oe60lcmrb5eq9iqajg.png"/>
          <p:cNvPicPr>
            <a:picLocks noChangeAspect="1"/>
          </p:cNvPicPr>
          <p:nvPr/>
        </p:nvPicPr>
        <p:blipFill>
          <a:blip r:embed="rId4">
            <a:alphaModFix amt="36000"/>
          </a:blip>
          <a:stretch>
            <a:fillRect/>
          </a:stretch>
        </p:blipFill>
        <p:spPr>
          <a:xfrm rot="10980000">
            <a:off x="10433050" y="387985"/>
            <a:ext cx="1354455" cy="1354455"/>
          </a:xfrm>
          <a:prstGeom prst="rect">
            <a:avLst/>
          </a:prstGeom>
        </p:spPr>
      </p:pic>
      <p:pic>
        <p:nvPicPr>
          <p:cNvPr id="10" name="Image 2" descr="https://test-kimi-img.moonshot.cn/pub/slides/slides_tmpl/image/25-07-11-18:10:10-d1oe60lcmrb5eq9iqajg.png"/>
          <p:cNvPicPr>
            <a:picLocks noChangeAspect="1"/>
          </p:cNvPicPr>
          <p:nvPr/>
        </p:nvPicPr>
        <p:blipFill>
          <a:blip r:embed="rId4">
            <a:alphaModFix amt="36000"/>
          </a:blip>
          <a:stretch>
            <a:fillRect/>
          </a:stretch>
        </p:blipFill>
        <p:spPr>
          <a:xfrm rot="14580000">
            <a:off x="10534347" y="5269904"/>
            <a:ext cx="1354455" cy="1354455"/>
          </a:xfrm>
          <a:prstGeom prst="rect">
            <a:avLst/>
          </a:prstGeom>
        </p:spPr>
      </p:pic>
      <p:pic>
        <p:nvPicPr>
          <p:cNvPr id="14" name="Image 6" descr="https://test-kimi-img.moonshot.cn/pub/slides/slides_tmpl/image/25-07-11-18:10:20-d1oe635cmrb5eq9iqbq0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3375117" cy="6858000"/>
          </a:xfrm>
          <a:prstGeom prst="rect">
            <a:avLst/>
          </a:prstGeom>
        </p:spPr>
      </p:pic>
      <p:sp>
        <p:nvSpPr>
          <p:cNvPr id="15" name="Text 6"/>
          <p:cNvSpPr/>
          <p:nvPr/>
        </p:nvSpPr>
        <p:spPr>
          <a:xfrm>
            <a:off x="4042214" y="435709"/>
            <a:ext cx="7977816" cy="6229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/>
            <a:r>
              <a:rPr lang="en-US" sz="2800" b="1" dirty="0">
                <a:solidFill>
                  <a:srgbClr val="1E386B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2.7. </a:t>
            </a:r>
            <a:r>
              <a:rPr lang="ru-RU" sz="2800" b="1" dirty="0">
                <a:solidFill>
                  <a:srgbClr val="1E386B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Работы, </a:t>
            </a:r>
            <a:r>
              <a:rPr lang="ru-RU" sz="2800" b="1" dirty="0">
                <a:solidFill>
                  <a:srgbClr val="124E73"/>
                </a:solidFill>
                <a:latin typeface="Times New Roman" panose="02020603050405020304" pitchFamily="18" charset="0"/>
                <a:ea typeface="MuseoModerno Medium" pitchFamily="34" charset="-122"/>
                <a:cs typeface="Times New Roman" panose="02020603050405020304" pitchFamily="18" charset="0"/>
              </a:rPr>
              <a:t>связанные с административными процедурами и цифровой трансформацией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297"/>
          <a:stretch/>
        </p:blipFill>
        <p:spPr>
          <a:xfrm>
            <a:off x="-89851" y="0"/>
            <a:ext cx="391639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0097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EE07501-568E-E62A-7606-3F932DAC3C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8:10:20-d1oe635cmrb5eq9iqbog.jpeg">
            <a:extLst>
              <a:ext uri="{FF2B5EF4-FFF2-40B4-BE49-F238E27FC236}">
                <a16:creationId xmlns:a16="http://schemas.microsoft.com/office/drawing/2014/main" id="{43ED7B61-7D23-131F-EFE2-D31269C4AC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9000"/>
          </a:blip>
          <a:stretch>
            <a:fillRect/>
          </a:stretch>
        </p:blipFill>
        <p:spPr>
          <a:xfrm>
            <a:off x="973437" y="-1545053"/>
            <a:ext cx="12192000" cy="6858000"/>
          </a:xfrm>
          <a:prstGeom prst="rect">
            <a:avLst/>
          </a:prstGeom>
        </p:spPr>
      </p:pic>
      <p:sp>
        <p:nvSpPr>
          <p:cNvPr id="8" name="Text 5">
            <a:extLst>
              <a:ext uri="{FF2B5EF4-FFF2-40B4-BE49-F238E27FC236}">
                <a16:creationId xmlns:a16="http://schemas.microsoft.com/office/drawing/2014/main" id="{D06AF72A-0C4E-B6CD-ED2D-49412CFA7DA9}"/>
              </a:ext>
            </a:extLst>
          </p:cNvPr>
          <p:cNvSpPr/>
          <p:nvPr/>
        </p:nvSpPr>
        <p:spPr>
          <a:xfrm>
            <a:off x="3934377" y="3028283"/>
            <a:ext cx="6366328" cy="4809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endParaRPr lang="en-US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Image 1" descr="https://test-kimi-img.moonshot.cn/pub/slides/slides_tmpl/image/25-07-11-18:10:10-d1oe60lcmrb5eq9iqajg.png">
            <a:extLst>
              <a:ext uri="{FF2B5EF4-FFF2-40B4-BE49-F238E27FC236}">
                <a16:creationId xmlns:a16="http://schemas.microsoft.com/office/drawing/2014/main" id="{4FA92279-ADE5-5720-6E04-F048EE2B49BE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6000"/>
          </a:blip>
          <a:stretch>
            <a:fillRect/>
          </a:stretch>
        </p:blipFill>
        <p:spPr>
          <a:xfrm rot="10980000">
            <a:off x="10433050" y="387985"/>
            <a:ext cx="1354455" cy="1354455"/>
          </a:xfrm>
          <a:prstGeom prst="rect">
            <a:avLst/>
          </a:prstGeom>
        </p:spPr>
      </p:pic>
      <p:pic>
        <p:nvPicPr>
          <p:cNvPr id="10" name="Image 2" descr="https://test-kimi-img.moonshot.cn/pub/slides/slides_tmpl/image/25-07-11-18:10:10-d1oe60lcmrb5eq9iqajg.png">
            <a:extLst>
              <a:ext uri="{FF2B5EF4-FFF2-40B4-BE49-F238E27FC236}">
                <a16:creationId xmlns:a16="http://schemas.microsoft.com/office/drawing/2014/main" id="{FC2BE152-AFDD-7C16-6560-DDB1CB0E498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6000"/>
          </a:blip>
          <a:stretch>
            <a:fillRect/>
          </a:stretch>
        </p:blipFill>
        <p:spPr>
          <a:xfrm rot="14580000">
            <a:off x="10534347" y="5269904"/>
            <a:ext cx="1354455" cy="1354455"/>
          </a:xfrm>
          <a:prstGeom prst="rect">
            <a:avLst/>
          </a:prstGeom>
        </p:spPr>
      </p:pic>
      <p:sp>
        <p:nvSpPr>
          <p:cNvPr id="15" name="Text 6">
            <a:extLst>
              <a:ext uri="{FF2B5EF4-FFF2-40B4-BE49-F238E27FC236}">
                <a16:creationId xmlns:a16="http://schemas.microsoft.com/office/drawing/2014/main" id="{3E6CA209-FDD8-EC51-5755-7E5D32C8C7BE}"/>
              </a:ext>
            </a:extLst>
          </p:cNvPr>
          <p:cNvSpPr/>
          <p:nvPr/>
        </p:nvSpPr>
        <p:spPr>
          <a:xfrm>
            <a:off x="792827" y="223460"/>
            <a:ext cx="9507878" cy="49093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с административными процедурами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центральных министерствах и ведомствах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D6B6FB-1808-ACE9-09BD-C6F1EEA02C42}"/>
              </a:ext>
            </a:extLst>
          </p:cNvPr>
          <p:cNvSpPr txBox="1"/>
          <p:nvPr/>
        </p:nvSpPr>
        <p:spPr>
          <a:xfrm>
            <a:off x="973437" y="952734"/>
            <a:ext cx="1006778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Общее количество административных процедур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5.751 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980 админпроцедур, 100%-онлайн (17%)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739 админпроцедур являются частично онлайн госуслугами (12,8%).</a:t>
            </a:r>
          </a:p>
          <a:p>
            <a:r>
              <a:rPr lang="vi-VN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4032 админпроцедуры не предоставляют онлайн госуслуг (70,2%).</a:t>
            </a:r>
            <a:endParaRPr lang="vi-VN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6">
            <a:extLst>
              <a:ext uri="{FF2B5EF4-FFF2-40B4-BE49-F238E27FC236}">
                <a16:creationId xmlns:a16="http://schemas.microsoft.com/office/drawing/2014/main" id="{C9365AD8-2A6B-329C-F954-22F6A0367669}"/>
              </a:ext>
            </a:extLst>
          </p:cNvPr>
          <p:cNvSpPr/>
          <p:nvPr/>
        </p:nvSpPr>
        <p:spPr>
          <a:xfrm>
            <a:off x="948081" y="2398653"/>
            <a:ext cx="9388875" cy="580747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 с административными процедурами </a:t>
            </a:r>
          </a:p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местном уровне</a:t>
            </a:r>
            <a:endParaRPr lang="en-US" sz="28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E2A60DB-BDCA-D3D0-6085-6B587E8077C2}"/>
              </a:ext>
            </a:extLst>
          </p:cNvPr>
          <p:cNvSpPr txBox="1"/>
          <p:nvPr/>
        </p:nvSpPr>
        <p:spPr>
          <a:xfrm>
            <a:off x="749214" y="3092826"/>
            <a:ext cx="10427623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Местные органы власти публикуют 2030–2293 админпроцедур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среднем насчитывается 792 полных онлайн процедуры предоставления государственных услуг (37%).</a:t>
            </a:r>
            <a:endParaRPr lang="en-US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vi-VN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1.205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админпроцедур являются частично онлайн госуслугами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(56,2%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Tx/>
              <a:buChar char="-"/>
            </a:pPr>
            <a:r>
              <a:rPr lang="vi-VN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146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админпроцедур не предоставляют онлайн госуслуг </a:t>
            </a:r>
            <a:r>
              <a:rPr lang="vi-VN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(6,8%</a:t>
            </a:r>
            <a:r>
              <a:rPr lang="en-US" sz="20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vi-VN" sz="20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6">
            <a:extLst>
              <a:ext uri="{FF2B5EF4-FFF2-40B4-BE49-F238E27FC236}">
                <a16:creationId xmlns:a16="http://schemas.microsoft.com/office/drawing/2014/main" id="{2308804D-02BD-2E62-A0E2-D23B490F8D29}"/>
              </a:ext>
            </a:extLst>
          </p:cNvPr>
          <p:cNvSpPr/>
          <p:nvPr/>
        </p:nvSpPr>
        <p:spPr>
          <a:xfrm>
            <a:off x="914012" y="4338207"/>
            <a:ext cx="11277988" cy="490933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приема и обработки записей административных процедур:</a:t>
            </a:r>
            <a:endParaRPr lang="en-US" sz="16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7" name="Chart 16">
            <a:extLst>
              <a:ext uri="{FF2B5EF4-FFF2-40B4-BE49-F238E27FC236}">
                <a16:creationId xmlns:a16="http://schemas.microsoft.com/office/drawing/2014/main" id="{CD0EAD0A-6651-A14E-0DC7-8BE419D59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9319579"/>
              </p:ext>
            </p:extLst>
          </p:nvPr>
        </p:nvGraphicFramePr>
        <p:xfrm>
          <a:off x="1035896" y="4715303"/>
          <a:ext cx="6932916" cy="1821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9" name="TextBox 18">
            <a:extLst>
              <a:ext uri="{FF2B5EF4-FFF2-40B4-BE49-F238E27FC236}">
                <a16:creationId xmlns:a16="http://schemas.microsoft.com/office/drawing/2014/main" id="{231FB5D7-5D71-FD2C-D871-C016402FF27D}"/>
              </a:ext>
            </a:extLst>
          </p:cNvPr>
          <p:cNvSpPr txBox="1"/>
          <p:nvPr/>
        </p:nvSpPr>
        <p:spPr>
          <a:xfrm>
            <a:off x="7968812" y="4834316"/>
            <a:ext cx="405474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01.07-10.11.2025 в 34 провинциях получили в общей сложности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16,9 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заявок, из которых:</a:t>
            </a:r>
          </a:p>
          <a:p>
            <a:r>
              <a:rPr lang="ru-RU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уровне общин в 3р больше заявок, чем на уровне провинции</a:t>
            </a:r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068F72D-D633-F191-CFBC-86D6DF3B9226}"/>
              </a:ext>
            </a:extLst>
          </p:cNvPr>
          <p:cNvSpPr txBox="1"/>
          <p:nvPr/>
        </p:nvSpPr>
        <p:spPr>
          <a:xfrm>
            <a:off x="788508" y="5081795"/>
            <a:ext cx="1148188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dirty="0"/>
              <a:t>На уровне общин</a:t>
            </a:r>
          </a:p>
          <a:p>
            <a:r>
              <a:rPr lang="ru-RU" dirty="0"/>
              <a:t>На уровне провинции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948425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672" y="2049590"/>
            <a:ext cx="6096000" cy="4518994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450215" algn="just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Во многих провинциях и городах были построены и введены в эксплуатацию умные операционные центры для мониторинга и координации деятельности госуправления, предоставляющие данные для своевременного принятия решений (Ламдонг, Дананг, Хайфон, Лонган, Биньдинь и Кханьхоа).</a:t>
            </a:r>
          </a:p>
          <a:p>
            <a:pPr indent="450215" algn="just">
              <a:lnSpc>
                <a:spcPts val="3000"/>
              </a:lnSpc>
              <a:spcBef>
                <a:spcPts val="600"/>
              </a:spcBef>
              <a:spcAft>
                <a:spcPts val="1200"/>
              </a:spcAft>
              <a:tabLst>
                <a:tab pos="45021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Двухуровневая система онлайн-конференций развертывается комплексно, помогая сократить организационные расходы и повысить эффективность управления.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9935" y="0"/>
            <a:ext cx="5442065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356" t="21246" r="25024" b="48606"/>
          <a:stretch/>
        </p:blipFill>
        <p:spPr>
          <a:xfrm>
            <a:off x="1778924" y="166256"/>
            <a:ext cx="2576945" cy="1745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8857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523875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355024"/>
            <a:ext cx="12003578" cy="14865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2200"/>
              </a:lnSpc>
              <a:spcBef>
                <a:spcPts val="600"/>
              </a:spcBef>
              <a:spcAft>
                <a:spcPts val="0"/>
              </a:spcAft>
              <a:tabLst>
                <a:tab pos="450215" algn="l"/>
              </a:tabLst>
            </a:pPr>
            <a:r>
              <a:rPr lang="ru-RU" b="1" spc="-2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В некоторых провинциях были внедрены решения на основе ИИ для анализа данных о населении, оповещения о безопасности и порядке, а также прогнозирования потребностей в медицинском и образовательном обслуживании. Многие общины и коммуны пилотировали применение электронных форм и онлайн-систем полевой отчётности, помогая индивидуалам и предприятиям участвовать в мониторинге и предоставить обратную связь властям (Тэйнинь, Ханой, Куангнинь и др.).</a:t>
            </a:r>
            <a:endParaRPr lang="en-US" b="1" dirty="0">
              <a:solidFill>
                <a:schemeClr val="accent1">
                  <a:lumMod val="50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5287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8890" y="-15875"/>
            <a:ext cx="10438130" cy="6880225"/>
          </a:xfrm>
          <a:prstGeom prst="rect">
            <a:avLst/>
          </a:prstGeom>
          <a:gradFill flip="none" rotWithShape="1">
            <a:gsLst>
              <a:gs pos="0">
                <a:srgbClr val="FFFFFF"/>
              </a:gs>
              <a:gs pos="100000">
                <a:srgbClr val="FFFFFF">
                  <a:alpha val="0"/>
                </a:srgbClr>
              </a:gs>
            </a:gsLst>
            <a:lin ang="0" scaled="1"/>
          </a:gradFill>
          <a:ln/>
        </p:spPr>
        <p:txBody>
          <a:bodyPr/>
          <a:lstStyle/>
          <a:p>
            <a:endParaRPr lang="en-US"/>
          </a:p>
        </p:txBody>
      </p:sp>
      <p:sp>
        <p:nvSpPr>
          <p:cNvPr id="3" name="Text 1"/>
          <p:cNvSpPr/>
          <p:nvPr/>
        </p:nvSpPr>
        <p:spPr>
          <a:xfrm>
            <a:off x="8890" y="-15875"/>
            <a:ext cx="10438130" cy="6880225"/>
          </a:xfrm>
          <a:prstGeom prst="rect">
            <a:avLst/>
          </a:prstGeom>
          <a:noFill/>
          <a:ln/>
        </p:spPr>
        <p:txBody>
          <a:bodyPr wrap="square" lIns="45720" tIns="91440" rIns="91440" bIns="45720" rtlCol="0" anchor="ctr"/>
          <a:lstStyle/>
          <a:p>
            <a:pPr marL="0" indent="0">
              <a:lnSpc>
                <a:spcPct val="100000"/>
              </a:lnSpc>
              <a:buNone/>
            </a:pPr>
            <a:endParaRPr lang="en-US" sz="1600" dirty="0"/>
          </a:p>
        </p:txBody>
      </p:sp>
      <p:pic>
        <p:nvPicPr>
          <p:cNvPr id="4" name="Image 0" descr="https://test-kimi-img.moonshot.cn/pub/slides/slides_tmpl/image/25-07-11-18:10:09-d1oe60dcmrb5eq9iqag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140" y="2388552"/>
            <a:ext cx="1600200" cy="1651000"/>
          </a:xfrm>
          <a:prstGeom prst="rect">
            <a:avLst/>
          </a:prstGeom>
        </p:spPr>
      </p:pic>
      <p:pic>
        <p:nvPicPr>
          <p:cNvPr id="5" name="Image 1" descr="https://test-kimi-img.moonshot.cn/pub/slides/slides_tmpl/image/25-07-11-18:10:09-d1oe60dcmrb5eq9iqagg.png"/>
          <p:cNvPicPr>
            <a:picLocks noChangeAspect="1"/>
          </p:cNvPicPr>
          <p:nvPr/>
        </p:nvPicPr>
        <p:blipFill>
          <a:blip r:embed="rId4"/>
          <a:srcRect l="56" t="92" b="92"/>
          <a:stretch/>
        </p:blipFill>
        <p:spPr>
          <a:xfrm>
            <a:off x="8890" y="0"/>
            <a:ext cx="6771640" cy="6858000"/>
          </a:xfrm>
          <a:prstGeom prst="rect">
            <a:avLst/>
          </a:prstGeom>
        </p:spPr>
      </p:pic>
      <p:pic>
        <p:nvPicPr>
          <p:cNvPr id="6" name="Image 2" descr="https://test-kimi-img.moonshot.cn/pub/slides/slides_tmpl/image/25-07-11-18:10:09-d1oe60dcmrb5eq9iqah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54710" y="2689860"/>
            <a:ext cx="1859280" cy="1871345"/>
          </a:xfrm>
          <a:prstGeom prst="rect">
            <a:avLst/>
          </a:prstGeom>
        </p:spPr>
      </p:pic>
      <p:sp>
        <p:nvSpPr>
          <p:cNvPr id="7" name="Text 2"/>
          <p:cNvSpPr/>
          <p:nvPr/>
        </p:nvSpPr>
        <p:spPr>
          <a:xfrm>
            <a:off x="2695575" y="2213927"/>
            <a:ext cx="8900160" cy="95186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r>
              <a:rPr lang="ru-RU" sz="5000" b="1" dirty="0">
                <a:solidFill>
                  <a:srgbClr val="0070C0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ТРУДНОСТИ, ПРОБЛЕМЫ И ПРИЧИНЫ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4"/>
          <p:cNvSpPr/>
          <p:nvPr/>
        </p:nvSpPr>
        <p:spPr>
          <a:xfrm>
            <a:off x="1187450" y="2612390"/>
            <a:ext cx="1508125" cy="1494155"/>
          </a:xfrm>
          <a:prstGeom prst="rect">
            <a:avLst/>
          </a:prstGeom>
          <a:solidFill>
            <a:srgbClr val="000000">
              <a:alpha val="0"/>
            </a:srgbClr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5"/>
          <p:cNvSpPr/>
          <p:nvPr/>
        </p:nvSpPr>
        <p:spPr>
          <a:xfrm>
            <a:off x="1222195" y="2545397"/>
            <a:ext cx="1508125" cy="1494155"/>
          </a:xfrm>
          <a:prstGeom prst="rect">
            <a:avLst/>
          </a:prstGeom>
          <a:noFill/>
          <a:ln/>
        </p:spPr>
        <p:txBody>
          <a:bodyPr wrap="square" lIns="46863" tIns="90043" rIns="90043" bIns="46863" rtlCol="0" anchor="ctr"/>
          <a:lstStyle/>
          <a:p>
            <a:pPr marL="0" indent="0" algn="l">
              <a:lnSpc>
                <a:spcPct val="130000"/>
              </a:lnSpc>
              <a:buNone/>
            </a:pPr>
            <a:r>
              <a:rPr lang="en-US" sz="5000" b="1" dirty="0">
                <a:solidFill>
                  <a:schemeClr val="bg1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III</a:t>
            </a:r>
            <a:endParaRPr lang="en-US" sz="5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3511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2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685801" y="-1600200"/>
            <a:ext cx="11864975" cy="919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80931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838201"/>
            <a:ext cx="8686800" cy="639763"/>
          </a:xfrm>
        </p:spPr>
        <p:txBody>
          <a:bodyPr/>
          <a:lstStyle/>
          <a:p>
            <a:r>
              <a:rPr lang="ru-RU" altLang="en-US" sz="3600" b="1" dirty="0">
                <a:solidFill>
                  <a:srgbClr val="003399"/>
                </a:solidFill>
              </a:rPr>
              <a:t>Предскажите, что произойдет с яйцом?</a:t>
            </a:r>
            <a:endParaRPr lang="en-US" altLang="en-US" sz="36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5936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09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09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093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8:10:12-d1oe615cmrb5eq9iqarg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965" y="208280"/>
            <a:ext cx="1073150" cy="55499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8:10:12-d1oe615cmrb5eq9iqas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14430" y="1184275"/>
            <a:ext cx="652145" cy="6778625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7-11-18:10:12-d1oe615cmrb5eq9iqas0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8540" y="950595"/>
            <a:ext cx="652145" cy="6778625"/>
          </a:xfrm>
          <a:prstGeom prst="rect">
            <a:avLst/>
          </a:prstGeom>
        </p:spPr>
      </p:pic>
      <p:pic>
        <p:nvPicPr>
          <p:cNvPr id="5" name="Image 3" descr="https://test-kimi-img.moonshot.cn/pub/slides/slides_tmpl/image/25-07-11-18:10:11-d1oe60tcmrb5eq9iqap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8900000">
            <a:off x="9919970" y="5735955"/>
            <a:ext cx="2084705" cy="2084705"/>
          </a:xfrm>
          <a:prstGeom prst="rect">
            <a:avLst/>
          </a:prstGeom>
        </p:spPr>
      </p:pic>
      <p:sp>
        <p:nvSpPr>
          <p:cNvPr id="6" name="Text 0"/>
          <p:cNvSpPr/>
          <p:nvPr/>
        </p:nvSpPr>
        <p:spPr>
          <a:xfrm>
            <a:off x="419101" y="109939"/>
            <a:ext cx="9149123" cy="622935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3000" b="1" dirty="0">
                <a:solidFill>
                  <a:srgbClr val="002060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3.2.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Проблемы с материальной, технической и технологической инфраструктурой</a:t>
            </a:r>
            <a:endParaRPr lang="en-US" sz="3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2"/>
          <p:cNvSpPr/>
          <p:nvPr/>
        </p:nvSpPr>
        <p:spPr>
          <a:xfrm>
            <a:off x="449580" y="781906"/>
            <a:ext cx="6125211" cy="21945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Оборудование для профессиональной работы по-прежнему отсутствует или предоставлены некомплексно. Некоторым центрам госадминуслуг на уровне общин не выдано достаточное количество токенов для цифровой подписи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(Туенкуанг (осталось 44 общины), Даклак (осталось 31 община), Тайнинь (осталось 15 общин), Лайчау (осталось 14 общин));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некоторые общины в некоторых провинциях не оснащены компьютерами для поддержки предоставления госадминуслуг населению </a:t>
            </a:r>
            <a:r>
              <a:rPr lang="ru-RU" sz="1600" dirty="0">
                <a:solidFill>
                  <a:srgbClr val="FF0000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(Донгтхап (осталось 36 общин), Дьенбьен (осталось 23 общины)),..</a:t>
            </a:r>
            <a:r>
              <a:rPr lang="vi-VN" sz="1600" dirty="0">
                <a:solidFill>
                  <a:srgbClr val="FF0000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. 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 4"/>
          <p:cNvSpPr/>
          <p:nvPr/>
        </p:nvSpPr>
        <p:spPr>
          <a:xfrm>
            <a:off x="449580" y="4272915"/>
            <a:ext cx="5987415" cy="21945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algn="just">
              <a:lnSpc>
                <a:spcPct val="150000"/>
              </a:lnSpc>
            </a:pP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Информационно-технологическая инфраструктура в некоторых провинциях ещё не синхронизирована, что создаёт трудности с подключением и коммуникацией. Например, некоторые провинции не обновили своевременно ПО для подключения к Национальному порталу госуслуг, что приводит к задержкам в выполнении админпроцедур для граждан и предприятий.</a:t>
            </a:r>
            <a:endParaRPr lang="en-US" sz="1400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Image 4" descr="https://test-kimi-img.moonshot.cn/pub/slides/slides_tmpl/image/25-07-11-18:10:08-d1oe605cmrb5eq9iqac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92485" y="394335"/>
            <a:ext cx="628015" cy="182880"/>
          </a:xfrm>
          <a:prstGeom prst="rect">
            <a:avLst/>
          </a:prstGeom>
        </p:spPr>
      </p:pic>
      <p:pic>
        <p:nvPicPr>
          <p:cNvPr id="12" name="Image 5" descr="https://test-kimi-img.moonshot.cn/pub/slides/slides_tmpl/image/25-07-11-18:10:11-d1oe60tcmrb5eq9iqapg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720000">
            <a:off x="2193925" y="6032500"/>
            <a:ext cx="1879600" cy="1879600"/>
          </a:xfrm>
          <a:prstGeom prst="rect">
            <a:avLst/>
          </a:prstGeom>
        </p:spPr>
      </p:pic>
      <p:pic>
        <p:nvPicPr>
          <p:cNvPr id="13" name="Image 6" descr="https://test-kimi-img.moonshot.cn/pub/slides/slides_tmpl/image/25-07-11-18:10:12-d1oe615cmrb5eq9iqau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350" y="1585595"/>
            <a:ext cx="280670" cy="1627505"/>
          </a:xfrm>
          <a:prstGeom prst="rect">
            <a:avLst/>
          </a:prstGeom>
        </p:spPr>
      </p:pic>
      <p:pic>
        <p:nvPicPr>
          <p:cNvPr id="14" name="Image 7" descr="https://test-kimi-img.moonshot.cn/pub/slides/slides_tmpl/image/25-07-11-18:10:12-d1oe615cmrb5eq9iqau0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0350" y="3998595"/>
            <a:ext cx="280670" cy="1627505"/>
          </a:xfrm>
          <a:prstGeom prst="rect">
            <a:avLst/>
          </a:prstGeom>
        </p:spPr>
      </p:pic>
      <p:pic>
        <p:nvPicPr>
          <p:cNvPr id="15" name="Image 8" descr="https://test-kimi-img.moonshot.cn/pub/slides/slides_tmpl/image/25-07-11-18:10:12-d1oe615cmrb5eq9iqat0.jpe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74790" y="950595"/>
            <a:ext cx="2452370" cy="3679190"/>
          </a:xfrm>
          <a:prstGeom prst="rect">
            <a:avLst/>
          </a:prstGeom>
        </p:spPr>
      </p:pic>
      <p:pic>
        <p:nvPicPr>
          <p:cNvPr id="16" name="Image 9" descr="https://test-kimi-img.moonshot.cn/pub/slides/slides_tmpl/image/25-07-11-18:10:12-d1oe615cmrb5eq9iqatg.jpe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90685" y="2794635"/>
            <a:ext cx="2451735" cy="367855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790" y="762000"/>
            <a:ext cx="561721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05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9">
            <a:extLst>
              <a:ext uri="{FF2B5EF4-FFF2-40B4-BE49-F238E27FC236}">
                <a16:creationId xmlns:a16="http://schemas.microsoft.com/office/drawing/2014/main" id="{8EBCF1E0-22A7-7C85-8817-9562B8C9601F}"/>
              </a:ext>
            </a:extLst>
          </p:cNvPr>
          <p:cNvSpPr/>
          <p:nvPr/>
        </p:nvSpPr>
        <p:spPr>
          <a:xfrm>
            <a:off x="2066544" y="5077139"/>
            <a:ext cx="8065008" cy="1332539"/>
          </a:xfrm>
          <a:prstGeom prst="roundRect">
            <a:avLst>
              <a:gd name="adj" fmla="val 4941"/>
            </a:avLst>
          </a:prstGeom>
          <a:solidFill>
            <a:srgbClr val="DA251D"/>
          </a:solidFill>
          <a:ln w="6350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srgbClr val="016929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C1912546-C0B6-4274-143D-53FD932203F2}"/>
              </a:ext>
            </a:extLst>
          </p:cNvPr>
          <p:cNvSpPr/>
          <p:nvPr/>
        </p:nvSpPr>
        <p:spPr>
          <a:xfrm>
            <a:off x="1360458" y="2977421"/>
            <a:ext cx="9471081" cy="2340303"/>
          </a:xfrm>
          <a:prstGeom prst="roundRect">
            <a:avLst>
              <a:gd name="adj" fmla="val 3885"/>
            </a:avLst>
          </a:prstGeom>
          <a:solidFill>
            <a:schemeClr val="bg1"/>
          </a:solidFill>
          <a:ln w="6350">
            <a:noFill/>
          </a:ln>
          <a:effectLst>
            <a:outerShdw blurRad="190500" sx="101000" sy="101000" algn="ctr" rotWithShape="0">
              <a:srgbClr val="DA251D">
                <a:alpha val="10000"/>
              </a:srgb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x-none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1F3046-8087-43DB-31CC-BBF8D6DFD0B4}"/>
              </a:ext>
            </a:extLst>
          </p:cNvPr>
          <p:cNvSpPr txBox="1"/>
          <p:nvPr/>
        </p:nvSpPr>
        <p:spPr>
          <a:xfrm>
            <a:off x="462579" y="3265543"/>
            <a:ext cx="10908253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chemeClr val="accent1"/>
                </a:solidFill>
                <a:latin typeface="Be Vietnam Pro" pitchFamily="2" charset="0"/>
                <a:cs typeface="Poppins Light" pitchFamily="2" charset="77"/>
              </a:rPr>
              <a:t>“</a:t>
            </a:r>
            <a:r>
              <a:rPr lang="ru-RU" sz="2000" b="1" dirty="0">
                <a:solidFill>
                  <a:schemeClr val="accent1"/>
                </a:solidFill>
                <a:latin typeface="Be Vietnam Pro" pitchFamily="2" charset="0"/>
                <a:cs typeface="Poppins Light" pitchFamily="2" charset="77"/>
              </a:rPr>
              <a:t>Цифровая трансформация – это центральная нервная система, «жизненно важный» мост между провинцией и общиной; это центр обработки данных, синтезирующий, анализирующий и своевременно предупреждающий о ситуации, предотвращая возникновение информационных пробелов. Без цифровой трансформации двухуровневая модель управления не сможет эффективно функционировать</a:t>
            </a:r>
            <a:r>
              <a:rPr lang="en-US" sz="2000" b="1" dirty="0">
                <a:solidFill>
                  <a:schemeClr val="accent1"/>
                </a:solidFill>
                <a:latin typeface="Be Vietnam Pro" pitchFamily="2" charset="0"/>
                <a:cs typeface="Poppins Light" pitchFamily="2" charset="77"/>
              </a:rPr>
              <a:t>.”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C066683-A215-769F-4293-D1DEE8820285}"/>
              </a:ext>
            </a:extLst>
          </p:cNvPr>
          <p:cNvSpPr txBox="1"/>
          <p:nvPr/>
        </p:nvSpPr>
        <p:spPr>
          <a:xfrm>
            <a:off x="2055658" y="5322024"/>
            <a:ext cx="7832570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ru-RU" dirty="0">
                <a:solidFill>
                  <a:prstClr val="white"/>
                </a:solidFill>
                <a:latin typeface="Aurora Serif" pitchFamily="50" charset="0"/>
                <a:cs typeface="Poppins Light" pitchFamily="2" charset="77"/>
              </a:rPr>
              <a:t>Генеральный секретарь То Лам</a:t>
            </a:r>
            <a: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/>
            </a:r>
            <a:br>
              <a:rPr kumimoji="0" lang="vi-VN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</a:br>
            <a:r>
              <a:rPr lang="ru-RU" sz="1200" dirty="0">
                <a:solidFill>
                  <a:prstClr val="white"/>
                </a:solidFill>
                <a:latin typeface="Be Vietnam Pro" pitchFamily="2" charset="0"/>
                <a:cs typeface="Poppins Light" pitchFamily="2" charset="77"/>
              </a:rPr>
              <a:t>на конференции Центрального руководящего комитета по развитию науки, </a:t>
            </a:r>
          </a:p>
          <a:p>
            <a:pPr lvl="0" algn="ctr">
              <a:defRPr/>
            </a:pPr>
            <a:r>
              <a:rPr lang="ru-RU" sz="1200" dirty="0">
                <a:solidFill>
                  <a:prstClr val="white"/>
                </a:solidFill>
                <a:latin typeface="Be Vietnam Pro" pitchFamily="2" charset="0"/>
                <a:cs typeface="Poppins Light" pitchFamily="2" charset="77"/>
              </a:rPr>
              <a:t>технологий, инновациям и цифровой трансформации, </a:t>
            </a:r>
          </a:p>
          <a:p>
            <a:pPr lvl="0" algn="ctr">
              <a:defRPr/>
            </a:pPr>
            <a:r>
              <a:rPr lang="ru-RU" sz="1200" dirty="0">
                <a:solidFill>
                  <a:prstClr val="white"/>
                </a:solidFill>
                <a:latin typeface="Be Vietnam Pro" pitchFamily="2" charset="0"/>
                <a:cs typeface="Poppins Light" pitchFamily="2" charset="77"/>
              </a:rPr>
              <a:t>посвященной итогам первых шести месяцев года и ключевым задачам на последние шесть месяцев 2025 г</a:t>
            </a:r>
            <a:endParaRPr kumimoji="0" lang="vi-VN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02</a:t>
            </a: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7</a:t>
            </a:r>
            <a:r>
              <a:rPr kumimoji="0" lang="vi-VN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/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e Vietnam Pro" pitchFamily="2" charset="0"/>
                <a:ea typeface="+mn-ea"/>
                <a:cs typeface="Poppins Light" pitchFamily="2" charset="77"/>
              </a:rPr>
              <a:t>2025</a:t>
            </a:r>
            <a:endParaRPr kumimoji="0" lang="vi-VN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e Vietnam Pro" pitchFamily="2" charset="0"/>
              <a:ea typeface="+mn-ea"/>
              <a:cs typeface="Poppins Light" pitchFamily="2" charset="77"/>
            </a:endParaRPr>
          </a:p>
        </p:txBody>
      </p:sp>
      <p:pic>
        <p:nvPicPr>
          <p:cNvPr id="9" name="Picture 8" descr="A red flag with a yellow star and a hammer and sickle&#10;&#10;AI-generated content may be incorrect.">
            <a:extLst>
              <a:ext uri="{FF2B5EF4-FFF2-40B4-BE49-F238E27FC236}">
                <a16:creationId xmlns:a16="http://schemas.microsoft.com/office/drawing/2014/main" id="{07ABBCDB-8BD9-8B63-669E-600B9BEE03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85249" y="166278"/>
            <a:ext cx="746339" cy="416861"/>
          </a:xfrm>
          <a:prstGeom prst="rect">
            <a:avLst/>
          </a:prstGeom>
        </p:spPr>
      </p:pic>
      <p:pic>
        <p:nvPicPr>
          <p:cNvPr id="1028" name="Picture 4" descr="Tổng Bí thư Tô Lâm: &quot;Đổi mới sáng tạo chính là “cây gậy thần” đạt tới thịnh  vượng bền vững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1186" y="583139"/>
            <a:ext cx="4448043" cy="250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0263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76709"/>
            <a:ext cx="12059728" cy="219111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43773" y="0"/>
            <a:ext cx="1191595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en-US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3.4. </a:t>
            </a:r>
            <a:r>
              <a:rPr lang="ru-RU" sz="3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>Осуществление административных процедур, внедрение цифровой трансформации, применение ИТ, архивирование документов, оцифровка документов</a:t>
            </a:r>
            <a:endParaRPr lang="en-US" sz="4000" dirty="0">
              <a:solidFill>
                <a:srgbClr val="0070C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70294" y="3556927"/>
            <a:ext cx="11789434" cy="3711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Инфраструктура и цифровые возможности по-прежнему имеют множество узких мест и не синхронизированы, что напрямую влияет на качество обслуживания граждан и предприятий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indent="450215" algn="just"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Прежде всего, система технической инфраструктуры на центральном, провинциальном и общинном уровнях не подключена синхронно и комплексно, что приводит к трудностям в подключении и предоставлении госуслуг 100% онлайн. Некоторые важные платформы, такие как Национальный портал госуслуг, VNeID, взаимосвязанные государственные услуги, электронная система регистрации актов гражданского состояния, ПО для выдачи кодов бизнес-регистрации и специализированное профессиональное ПО разных отраслей по-прежнему работают нестабильно, а иногда и с перегрузкой. Даже выдача и обновление цифровых подписей для организаций и частных лиц в некоторых местах осуществляется несвоевременно, что влияет на ход выполнения работ.</a:t>
            </a:r>
            <a:r>
              <a:rPr lang="en-US" sz="2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indent="450215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7759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934973" cy="464101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" y="4631861"/>
            <a:ext cx="59349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spc="-1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для онлайн-обработки админпроцедур по-прежнему обновляется медленно, особенно при работе с новыми декларациями и формами. Бывают случаи, когда люди указывают неверную или неполную информацию и не могут внести исправления, поэтому им приходится начинать всё сначала.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065" y="1"/>
            <a:ext cx="5704936" cy="464101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487065" y="4628170"/>
            <a:ext cx="570493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Что касается человеческого фактора, то возможности цифровой трансформации и уровень информационных технологий госслужащих на уровне общин по-прежнему ограничены, в то время как объем работы и необходимость выполнения админпроцедур на этом уровне очень велики.</a:t>
            </a:r>
            <a:endParaRPr lang="en-US" sz="2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92726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2777" y="44779"/>
            <a:ext cx="5833973" cy="393822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096001" y="3983008"/>
            <a:ext cx="6096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7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Кроме того, обеспечение кибербезопасности и информационной безопасности по-прежнему сталкивается с множеством трудностей. В некоторых провинциях до сих пор не отключены функции приема и передачи на устройствах, не полностью установлены лицензионные ПО, защищённое авторским правом; по-прежнему существует практика совместного использования компьютеров и аккаунтов, что создаёт риск утечки информации. В частности, во многих госадминцентрах отсутствуют специалисты по кибербезопасности и т. д.</a:t>
            </a:r>
            <a:endParaRPr lang="en-US" sz="17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04" r="43315" b="14483"/>
          <a:stretch/>
        </p:blipFill>
        <p:spPr>
          <a:xfrm>
            <a:off x="224287" y="44779"/>
            <a:ext cx="5486399" cy="492403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58792" y="5203754"/>
            <a:ext cx="545189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Огромный объем работы по оцифровке и архивированию документов, особенно большой объем записей бывшего районного уровня, нехватка оборудования, человеческих ресурсов, складских помещений, финансирования и т. д.</a:t>
            </a:r>
            <a:endParaRPr lang="en-US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807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3544330792"/>
              </p:ext>
            </p:extLst>
          </p:nvPr>
        </p:nvGraphicFramePr>
        <p:xfrm>
          <a:off x="4761781" y="515433"/>
          <a:ext cx="7930551" cy="4861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321014" y="439956"/>
            <a:ext cx="5286156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tabLst>
                <a:tab pos="450215" algn="l"/>
              </a:tabLst>
            </a:pP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Вышеуказанные проблемы показывают, что наряду с институциональным совершенствованием необходимо уделять особое внимание инвестициям в комплексную цифровую инфраструктуру, повышению цифровой компетенции команды, укреплению информационной безопасности и ускорению процесса цифровизации и взаимосвязи данных, чтобы гарантировать, что двухуровневое местное самоуправление будет по-настоящему современным, эффективным и наилучшим образом будет служить народу. 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7256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https://test-kimi-img.moonshot.cn/pub/slides/slides_tmpl/image/25-07-11-18:10:11-d1oe60tcmrb5eq9iqar0.png"/>
          <p:cNvPicPr>
            <a:picLocks noChangeAspect="1"/>
          </p:cNvPicPr>
          <p:nvPr/>
        </p:nvPicPr>
        <p:blipFill>
          <a:blip r:embed="rId3">
            <a:alphaModFix amt="63000"/>
          </a:blip>
          <a:stretch>
            <a:fillRect/>
          </a:stretch>
        </p:blipFill>
        <p:spPr>
          <a:xfrm>
            <a:off x="7112635" y="2607945"/>
            <a:ext cx="4096385" cy="5431790"/>
          </a:xfrm>
          <a:prstGeom prst="rect">
            <a:avLst/>
          </a:prstGeom>
        </p:spPr>
      </p:pic>
      <p:pic>
        <p:nvPicPr>
          <p:cNvPr id="3" name="Image 1" descr="https://test-kimi-img.moonshot.cn/pub/slides/slides_tmpl/image/25-07-11-18:10:11-d1oe60tcmrb5eq9iqa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5610" y="-737235"/>
            <a:ext cx="2084705" cy="2084705"/>
          </a:xfrm>
          <a:prstGeom prst="rect">
            <a:avLst/>
          </a:prstGeom>
        </p:spPr>
      </p:pic>
      <p:pic>
        <p:nvPicPr>
          <p:cNvPr id="4" name="Image 2" descr="https://test-kimi-img.moonshot.cn/pub/slides/slides_tmpl/image/25-07-11-18:10:11-d1oe60tcmrb5eq9iqaq0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189865"/>
            <a:ext cx="1852930" cy="186563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4864100" y="3797935"/>
            <a:ext cx="6675755" cy="219456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t"/>
          <a:lstStyle/>
          <a:p>
            <a:pPr marL="0" indent="0" algn="just">
              <a:lnSpc>
                <a:spcPct val="150000"/>
              </a:lnSpc>
              <a:buNone/>
            </a:pPr>
            <a:endParaRPr lang="en-US" sz="1600" dirty="0"/>
          </a:p>
        </p:txBody>
      </p:sp>
      <p:sp>
        <p:nvSpPr>
          <p:cNvPr id="7" name="Text 2"/>
          <p:cNvSpPr/>
          <p:nvPr/>
        </p:nvSpPr>
        <p:spPr>
          <a:xfrm>
            <a:off x="362309" y="184591"/>
            <a:ext cx="11282321" cy="1367790"/>
          </a:xfrm>
          <a:prstGeom prst="rect">
            <a:avLst/>
          </a:prstGeom>
          <a:noFill/>
          <a:ln/>
        </p:spPr>
        <p:txBody>
          <a:bodyPr wrap="square" lIns="91440" tIns="45720" rIns="91440" bIns="45720" rtlCol="0" anchor="ctr"/>
          <a:lstStyle/>
          <a:p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3.5. </a:t>
            </a:r>
            <a:r>
              <a:rPr lang="ru-RU" sz="4000" b="1" dirty="0">
                <a:solidFill>
                  <a:srgbClr val="002060"/>
                </a:solidFill>
                <a:latin typeface="Times New Roman" panose="02020603050405020304" pitchFamily="18" charset="0"/>
                <a:ea typeface="MiSans" pitchFamily="34" charset="-122"/>
                <a:cs typeface="Times New Roman" panose="02020603050405020304" pitchFamily="18" charset="0"/>
              </a:rPr>
              <a:t>Причины трудностей и проблем</a:t>
            </a:r>
            <a:endParaRPr lang="en-US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Image 3" descr="https://test-kimi-img.moonshot.cn/pub/slides/slides_tmpl/image/25-07-11-18:10:08-d1oe605cmrb5eq9iqac0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16615" y="459105"/>
            <a:ext cx="628015" cy="182880"/>
          </a:xfrm>
          <a:prstGeom prst="rect">
            <a:avLst/>
          </a:prstGeom>
        </p:spPr>
      </p:pic>
      <p:pic>
        <p:nvPicPr>
          <p:cNvPr id="9" name="Image 4" descr="https://test-kimi-img.moonshot.cn/pub/slides/slides_tmpl/image/25-07-11-18:10:11-d1oe60tcmrb5eq9iqapg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3260000">
            <a:off x="6846570" y="-918210"/>
            <a:ext cx="1591310" cy="1591310"/>
          </a:xfrm>
          <a:prstGeom prst="rect">
            <a:avLst/>
          </a:prstGeom>
        </p:spPr>
      </p:pic>
      <p:pic>
        <p:nvPicPr>
          <p:cNvPr id="10" name="Image 5" descr="https://test-kimi-img.moonshot.cn/pub/slides/slides_tmpl/image/25-07-11-18:10:11-d1oe60tcmrb5eq9iqar0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5610" y="2055495"/>
            <a:ext cx="4096385" cy="54317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73" y="3088442"/>
            <a:ext cx="5899727" cy="360565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996" y="3088442"/>
            <a:ext cx="6119004" cy="376955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34219" y="2410012"/>
            <a:ext cx="4118948" cy="3406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just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субъективные причины</a:t>
            </a:r>
            <a:endParaRPr lang="en-US" sz="25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846032" y="2380418"/>
            <a:ext cx="3530134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объективные причины</a:t>
            </a:r>
            <a:endParaRPr lang="en-US" sz="25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1293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17969" y="3309504"/>
            <a:ext cx="3301738" cy="740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 algn="ctr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Субъективные </a:t>
            </a:r>
          </a:p>
          <a:p>
            <a:pPr indent="450215" algn="ctr">
              <a:lnSpc>
                <a:spcPts val="1800"/>
              </a:lnSpc>
              <a:spcBef>
                <a:spcPts val="600"/>
              </a:spcBef>
              <a:spcAft>
                <a:spcPts val="600"/>
              </a:spcAft>
              <a:tabLst>
                <a:tab pos="450215" algn="l"/>
              </a:tabLst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причины</a:t>
            </a:r>
            <a:endParaRPr lang="en-US" sz="30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3714647"/>
              </p:ext>
            </p:extLst>
          </p:nvPr>
        </p:nvGraphicFramePr>
        <p:xfrm>
          <a:off x="215443" y="129550"/>
          <a:ext cx="11800936" cy="648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324918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029294445"/>
              </p:ext>
            </p:extLst>
          </p:nvPr>
        </p:nvGraphicFramePr>
        <p:xfrm>
          <a:off x="91440" y="321372"/>
          <a:ext cx="12192000" cy="61592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Rectangle 3"/>
          <p:cNvSpPr/>
          <p:nvPr/>
        </p:nvSpPr>
        <p:spPr>
          <a:xfrm>
            <a:off x="2003898" y="931122"/>
            <a:ext cx="25811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Объективные причины</a:t>
            </a:r>
            <a:endParaRPr lang="en-US" sz="3000" b="1" dirty="0">
              <a:solidFill>
                <a:srgbClr val="00206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4330" y="2498344"/>
            <a:ext cx="1848839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4084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754609" y="407179"/>
            <a:ext cx="10984508" cy="482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Чтобы преодолеть трудности, препятствия и решить проблемы, нам нужна  комплексная и радикальная координация от центрального до местного уровня с установкой на постоянные инновации и адаптацию.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 2"/>
          <p:cNvSpPr/>
          <p:nvPr/>
        </p:nvSpPr>
        <p:spPr>
          <a:xfrm>
            <a:off x="653623" y="1591622"/>
            <a:ext cx="150912" cy="188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167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</a:t>
            </a:r>
            <a:r>
              <a:rPr lang="en-US" sz="1167" dirty="0">
                <a:solidFill>
                  <a:srgbClr val="2B4150"/>
                </a:solidFill>
                <a:latin typeface="Times New Roman" panose="02020603050405020304" pitchFamily="18" charset="0"/>
                <a:ea typeface="MuseoModerno Light" pitchFamily="34" charset="-122"/>
                <a:cs typeface="Times New Roman" panose="02020603050405020304" pitchFamily="18" charset="0"/>
              </a:rPr>
              <a:t>1</a:t>
            </a:r>
            <a:endParaRPr lang="en-US" sz="116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hape 3"/>
          <p:cNvSpPr/>
          <p:nvPr/>
        </p:nvSpPr>
        <p:spPr>
          <a:xfrm>
            <a:off x="653623" y="1829052"/>
            <a:ext cx="5416748" cy="19050"/>
          </a:xfrm>
          <a:prstGeom prst="rect">
            <a:avLst/>
          </a:prstGeom>
          <a:solidFill>
            <a:srgbClr val="325F7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Text 4"/>
          <p:cNvSpPr/>
          <p:nvPr/>
        </p:nvSpPr>
        <p:spPr>
          <a:xfrm>
            <a:off x="653623" y="1942559"/>
            <a:ext cx="2987477" cy="235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33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MuseoModerno Medium" pitchFamily="34" charset="-122"/>
                <a:cs typeface="Times New Roman" panose="02020603050405020304" pitchFamily="18" charset="0"/>
              </a:rPr>
              <a:t>Совершенствование институтов и политики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5"/>
          <p:cNvSpPr/>
          <p:nvPr/>
        </p:nvSpPr>
        <p:spPr>
          <a:xfrm>
            <a:off x="653623" y="2268889"/>
            <a:ext cx="5416748" cy="482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1875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Пересматривать и обнародовать правовые документы для урегулирования конфликтов и дублирования положений, а также для заполнения правовых «пробелов», особенно в ключевых областях.</a:t>
            </a:r>
            <a:endParaRPr lang="en-US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6"/>
          <p:cNvSpPr/>
          <p:nvPr/>
        </p:nvSpPr>
        <p:spPr>
          <a:xfrm>
            <a:off x="6221284" y="1591622"/>
            <a:ext cx="150912" cy="188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167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02</a:t>
            </a:r>
            <a:endParaRPr lang="en-US" sz="1167" dirty="0"/>
          </a:p>
        </p:txBody>
      </p:sp>
      <p:sp>
        <p:nvSpPr>
          <p:cNvPr id="9" name="Shape 7"/>
          <p:cNvSpPr/>
          <p:nvPr/>
        </p:nvSpPr>
        <p:spPr>
          <a:xfrm>
            <a:off x="6221284" y="1829052"/>
            <a:ext cx="5416848" cy="19050"/>
          </a:xfrm>
          <a:prstGeom prst="rect">
            <a:avLst/>
          </a:prstGeom>
          <a:solidFill>
            <a:srgbClr val="325F7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0" name="Text 8"/>
          <p:cNvSpPr/>
          <p:nvPr/>
        </p:nvSpPr>
        <p:spPr>
          <a:xfrm>
            <a:off x="6221284" y="1942559"/>
            <a:ext cx="3291383" cy="235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33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MuseoModerno Medium" pitchFamily="34" charset="-122"/>
                <a:cs typeface="Times New Roman" panose="02020603050405020304" pitchFamily="18" charset="0"/>
              </a:rPr>
              <a:t>Повышение качества персонала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9"/>
          <p:cNvSpPr/>
          <p:nvPr/>
        </p:nvSpPr>
        <p:spPr>
          <a:xfrm>
            <a:off x="6221284" y="2268889"/>
            <a:ext cx="5416848" cy="7241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1875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Усилить обучение и углубленное развитие в области права, государственного управления и цифровой трансформации.</a:t>
            </a:r>
            <a:endParaRPr lang="en-US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653623" y="3150199"/>
            <a:ext cx="150912" cy="188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167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</a:rPr>
              <a:t>03</a:t>
            </a:r>
            <a:endParaRPr lang="en-US" sz="1167" dirty="0"/>
          </a:p>
        </p:txBody>
      </p:sp>
      <p:sp>
        <p:nvSpPr>
          <p:cNvPr id="13" name="Shape 11"/>
          <p:cNvSpPr/>
          <p:nvPr/>
        </p:nvSpPr>
        <p:spPr>
          <a:xfrm>
            <a:off x="653523" y="3435601"/>
            <a:ext cx="5416748" cy="19050"/>
          </a:xfrm>
          <a:prstGeom prst="rect">
            <a:avLst/>
          </a:prstGeom>
          <a:solidFill>
            <a:srgbClr val="325F7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653523" y="3493942"/>
            <a:ext cx="3734790" cy="2775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33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MuseoModerno Medium" pitchFamily="34" charset="-122"/>
                <a:cs typeface="Times New Roman" panose="02020603050405020304" pitchFamily="18" charset="0"/>
              </a:rPr>
              <a:t>Инвестиции в модернизацию материальной и </a:t>
            </a:r>
          </a:p>
          <a:p>
            <a:pPr>
              <a:lnSpc>
                <a:spcPts val="1833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MuseoModerno Medium" pitchFamily="34" charset="-122"/>
                <a:cs typeface="Times New Roman" panose="02020603050405020304" pitchFamily="18" charset="0"/>
              </a:rPr>
              <a:t>ИТ-инфраструктуры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653523" y="3959031"/>
            <a:ext cx="5416748" cy="9164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1875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Выделить бюджет и привлечь социальные ресурсы для ремонта и модернизации штаб-квартиры, а также закупки оборудования. Полностью синхронизировать ИТ-инфраструктуру, обеспечивающую подключение данных в соответствии со стандартами 4D.</a:t>
            </a:r>
            <a:endParaRPr lang="en-US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6221284" y="3189112"/>
            <a:ext cx="150912" cy="188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167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04</a:t>
            </a:r>
            <a:endParaRPr lang="en-US" sz="1167" dirty="0"/>
          </a:p>
        </p:txBody>
      </p:sp>
      <p:sp>
        <p:nvSpPr>
          <p:cNvPr id="17" name="Shape 15"/>
          <p:cNvSpPr/>
          <p:nvPr/>
        </p:nvSpPr>
        <p:spPr>
          <a:xfrm>
            <a:off x="6221284" y="3426542"/>
            <a:ext cx="5416848" cy="19050"/>
          </a:xfrm>
          <a:prstGeom prst="rect">
            <a:avLst/>
          </a:prstGeom>
          <a:solidFill>
            <a:srgbClr val="325F7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Text 16"/>
          <p:cNvSpPr/>
          <p:nvPr/>
        </p:nvSpPr>
        <p:spPr>
          <a:xfrm>
            <a:off x="6221285" y="3507981"/>
            <a:ext cx="4305282" cy="2598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33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MuseoModerno Medium" pitchFamily="34" charset="-122"/>
                <a:cs typeface="Times New Roman" panose="02020603050405020304" pitchFamily="18" charset="0"/>
              </a:rPr>
              <a:t>Обеспечить финансовые ресурсы и разумные механизмы </a:t>
            </a:r>
          </a:p>
          <a:p>
            <a:pPr>
              <a:lnSpc>
                <a:spcPts val="1833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MuseoModerno Medium" pitchFamily="34" charset="-122"/>
                <a:cs typeface="Times New Roman" panose="02020603050405020304" pitchFamily="18" charset="0"/>
              </a:rPr>
              <a:t>распределения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6221284" y="3978999"/>
            <a:ext cx="5416848" cy="482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1875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Тщательно реализовать цель концентрации ресурсов на местностях с наибольшими трудностями и быстрого финансирования для срочных задач. Разработать механизм распределения приоритетных бюджетов на труднодоступные бедные местности.</a:t>
            </a:r>
            <a:endParaRPr lang="en-US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653623" y="5058984"/>
            <a:ext cx="150912" cy="188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167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05</a:t>
            </a:r>
            <a:endParaRPr lang="en-US" sz="1167" dirty="0"/>
          </a:p>
        </p:txBody>
      </p:sp>
      <p:sp>
        <p:nvSpPr>
          <p:cNvPr id="21" name="Shape 19"/>
          <p:cNvSpPr/>
          <p:nvPr/>
        </p:nvSpPr>
        <p:spPr>
          <a:xfrm>
            <a:off x="653623" y="5286687"/>
            <a:ext cx="5416748" cy="19050"/>
          </a:xfrm>
          <a:prstGeom prst="rect">
            <a:avLst/>
          </a:prstGeom>
          <a:solidFill>
            <a:srgbClr val="325F7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2" name="Text 20"/>
          <p:cNvSpPr/>
          <p:nvPr/>
        </p:nvSpPr>
        <p:spPr>
          <a:xfrm>
            <a:off x="653623" y="5264001"/>
            <a:ext cx="4316115" cy="235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33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MuseoModerno Medium" pitchFamily="34" charset="-122"/>
                <a:cs typeface="Times New Roman" panose="02020603050405020304" pitchFamily="18" charset="0"/>
              </a:rPr>
              <a:t>Укрепление межсекторальных и межуровневых </a:t>
            </a:r>
          </a:p>
          <a:p>
            <a:pPr>
              <a:lnSpc>
                <a:spcPts val="1833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MuseoModerno Medium" pitchFamily="34" charset="-122"/>
                <a:cs typeface="Times New Roman" panose="02020603050405020304" pitchFamily="18" charset="0"/>
              </a:rPr>
              <a:t>механизмов координации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653623" y="5697340"/>
            <a:ext cx="5416748" cy="482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1875"/>
              </a:lnSpc>
            </a:pPr>
            <a:r>
              <a:rPr lang="ru-RU" sz="1500" b="1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Четко определить основного ответственного и установить обязательный процесс координации между центральными и местными министерствами и ведомствами для обеспечения ясности.</a:t>
            </a:r>
            <a:endParaRPr lang="en-US" sz="1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6221284" y="5097896"/>
            <a:ext cx="150912" cy="1886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75"/>
              </a:lnSpc>
            </a:pPr>
            <a:r>
              <a:rPr lang="en-US" sz="1167" dirty="0">
                <a:solidFill>
                  <a:srgbClr val="2B4150"/>
                </a:solidFill>
                <a:latin typeface="MuseoModerno Light" pitchFamily="34" charset="0"/>
                <a:ea typeface="MuseoModerno Light" pitchFamily="34" charset="-122"/>
                <a:cs typeface="MuseoModerno Light" pitchFamily="34" charset="-120"/>
              </a:rPr>
              <a:t>06</a:t>
            </a:r>
            <a:endParaRPr lang="en-US" sz="1167" dirty="0"/>
          </a:p>
        </p:txBody>
      </p:sp>
      <p:sp>
        <p:nvSpPr>
          <p:cNvPr id="25" name="Shape 23"/>
          <p:cNvSpPr/>
          <p:nvPr/>
        </p:nvSpPr>
        <p:spPr>
          <a:xfrm>
            <a:off x="6221284" y="5296414"/>
            <a:ext cx="5416848" cy="19050"/>
          </a:xfrm>
          <a:prstGeom prst="rect">
            <a:avLst/>
          </a:prstGeom>
          <a:solidFill>
            <a:srgbClr val="325F7B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6221284" y="5322369"/>
            <a:ext cx="4408686" cy="235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833"/>
              </a:lnSpc>
            </a:pP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MuseoModerno Medium" pitchFamily="34" charset="-122"/>
                <a:cs typeface="Times New Roman" panose="02020603050405020304" pitchFamily="18" charset="0"/>
              </a:rPr>
              <a:t>Распространение информации и пропаганда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 25"/>
          <p:cNvSpPr/>
          <p:nvPr/>
        </p:nvSpPr>
        <p:spPr>
          <a:xfrm>
            <a:off x="6221284" y="5600060"/>
            <a:ext cx="5416848" cy="4827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>
              <a:lnSpc>
                <a:spcPts val="1875"/>
              </a:lnSpc>
            </a:pP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8255" y="6262285"/>
            <a:ext cx="1611907" cy="52576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129843" y="5529210"/>
            <a:ext cx="584879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Активно прислушиваться к мнению и анализировать обратную связь, чтобы своевременно вносить коррективы. Укреплять каналы прямого диалога, создавая благоприятные условия для людей и бизнеса. </a:t>
            </a:r>
            <a:endParaRPr lang="en-US" sz="1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60885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2472978" y="1293651"/>
            <a:ext cx="7899698" cy="51673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>
              <a:lnSpc>
                <a:spcPts val="4042"/>
              </a:lnSpc>
            </a:pPr>
            <a:r>
              <a:rPr lang="ru-RU" sz="3500" b="1" dirty="0">
                <a:solidFill>
                  <a:srgbClr val="002060"/>
                </a:solidFill>
                <a:latin typeface="Times New Roman" panose="02020603050405020304" pitchFamily="18" charset="0"/>
                <a:ea typeface="MuseoModerno Medium" pitchFamily="34" charset="-122"/>
                <a:cs typeface="Times New Roman" panose="02020603050405020304" pitchFamily="18" charset="0"/>
              </a:rPr>
              <a:t>ЗАКЛЮЧЕНИЕ</a:t>
            </a:r>
            <a:endParaRPr lang="en-US" sz="3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1"/>
          <p:cNvSpPr/>
          <p:nvPr/>
        </p:nvSpPr>
        <p:spPr>
          <a:xfrm>
            <a:off x="988318" y="2317025"/>
            <a:ext cx="10869018" cy="5292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Двухуровневая модель местного самоуправления подтвердила высокую политическую решимость КПВ и Государства, консенсус и поддержку народа, а также сильный дух участия всей политической системы.</a:t>
            </a:r>
            <a:r>
              <a:rPr lang="en-US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hape 7"/>
          <p:cNvSpPr/>
          <p:nvPr/>
        </p:nvSpPr>
        <p:spPr>
          <a:xfrm>
            <a:off x="4284464" y="2979341"/>
            <a:ext cx="19050" cy="1482130"/>
          </a:xfrm>
          <a:prstGeom prst="roundRect">
            <a:avLst>
              <a:gd name="adj" fmla="val 130232"/>
            </a:avLst>
          </a:prstGeom>
          <a:solidFill>
            <a:srgbClr val="D9D4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7907437" y="2979341"/>
            <a:ext cx="19050" cy="1482130"/>
          </a:xfrm>
          <a:prstGeom prst="roundRect">
            <a:avLst>
              <a:gd name="adj" fmla="val 130232"/>
            </a:avLst>
          </a:prstGeom>
          <a:solidFill>
            <a:srgbClr val="D9D4C9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Text 14"/>
          <p:cNvSpPr/>
          <p:nvPr/>
        </p:nvSpPr>
        <p:spPr>
          <a:xfrm>
            <a:off x="794496" y="3829410"/>
            <a:ext cx="10869018" cy="79384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just"/>
            <a:r>
              <a:rPr lang="ru-RU" sz="2500" b="1" dirty="0">
                <a:solidFill>
                  <a:srgbClr val="002060"/>
                </a:solidFill>
                <a:latin typeface="Times New Roman" panose="02020603050405020304" pitchFamily="18" charset="0"/>
                <a:ea typeface="Source Sans 3" pitchFamily="34" charset="-122"/>
                <a:cs typeface="Times New Roman" panose="02020603050405020304" pitchFamily="18" charset="0"/>
              </a:rPr>
              <a:t>Только в духе солидарности, единодушия, смелости думать, смелости действовать, смелости брать на себя ответственность и решительно действовать ради общего блага можно воплотить политику Партии и государства в живую реальность, способствуя созданию профессиональной, современной, прозрачной администрации, которая все лучше и лучше служит народу.</a:t>
            </a:r>
            <a:endParaRPr lang="en-US" sz="25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3239" y="6305242"/>
            <a:ext cx="1598762" cy="55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68704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/>
          <p:cNvSpPr txBox="1"/>
          <p:nvPr/>
        </p:nvSpPr>
        <p:spPr>
          <a:xfrm>
            <a:off x="608104" y="1260186"/>
            <a:ext cx="966610" cy="276871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r>
              <a:rPr lang="ru-RU" altLang="ko-KR" sz="1799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89D1"/>
                </a:solidFill>
                <a:latin typeface="Cambria" pitchFamily="18" charset="0"/>
                <a:ea typeface="+mj-ea"/>
              </a:rPr>
              <a:t>Видение</a:t>
            </a:r>
            <a:endParaRPr lang="ko-KR" altLang="en-US" sz="1799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89D1"/>
              </a:solidFill>
              <a:latin typeface="Cambria" pitchFamily="18" charset="0"/>
              <a:ea typeface="+mj-ea"/>
            </a:endParaRPr>
          </a:p>
        </p:txBody>
      </p:sp>
      <p:grpSp>
        <p:nvGrpSpPr>
          <p:cNvPr id="5" name="그룹 4"/>
          <p:cNvGrpSpPr/>
          <p:nvPr/>
        </p:nvGrpSpPr>
        <p:grpSpPr>
          <a:xfrm>
            <a:off x="456678" y="1141534"/>
            <a:ext cx="1265327" cy="1397970"/>
            <a:chOff x="1446606" y="1879347"/>
            <a:chExt cx="1265657" cy="1139149"/>
          </a:xfrm>
        </p:grpSpPr>
        <p:sp>
          <p:nvSpPr>
            <p:cNvPr id="112" name="TextBox 111"/>
            <p:cNvSpPr txBox="1"/>
            <p:nvPr/>
          </p:nvSpPr>
          <p:spPr>
            <a:xfrm>
              <a:off x="1778158" y="2792885"/>
              <a:ext cx="554784" cy="22561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ru-RU" altLang="ko-KR" sz="1799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89D1"/>
                  </a:solidFill>
                  <a:latin typeface="Cambria" pitchFamily="18" charset="0"/>
                </a:rPr>
                <a:t>Цель</a:t>
              </a:r>
              <a:endParaRPr lang="ko-KR" altLang="en-US" sz="1799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89D1"/>
                </a:solidFill>
                <a:latin typeface="Cambria" pitchFamily="18" charset="0"/>
              </a:endParaRPr>
            </a:p>
          </p:txBody>
        </p:sp>
        <p:sp>
          <p:nvSpPr>
            <p:cNvPr id="110" name="직사각형 109"/>
            <p:cNvSpPr/>
            <p:nvPr/>
          </p:nvSpPr>
          <p:spPr>
            <a:xfrm>
              <a:off x="1446606" y="2666155"/>
              <a:ext cx="1260000" cy="45719"/>
            </a:xfrm>
            <a:prstGeom prst="rect">
              <a:avLst/>
            </a:prstGeom>
            <a:solidFill>
              <a:srgbClr val="008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99">
                <a:solidFill>
                  <a:srgbClr val="0089D1"/>
                </a:solidFill>
              </a:endParaRPr>
            </a:p>
          </p:txBody>
        </p:sp>
        <p:sp>
          <p:nvSpPr>
            <p:cNvPr id="50" name="직사각형 49"/>
            <p:cNvSpPr/>
            <p:nvPr/>
          </p:nvSpPr>
          <p:spPr>
            <a:xfrm>
              <a:off x="1452263" y="1879347"/>
              <a:ext cx="1260000" cy="45719"/>
            </a:xfrm>
            <a:prstGeom prst="rect">
              <a:avLst/>
            </a:prstGeom>
            <a:solidFill>
              <a:srgbClr val="008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99">
                <a:solidFill>
                  <a:srgbClr val="0089D1"/>
                </a:solidFill>
              </a:endParaRPr>
            </a:p>
          </p:txBody>
        </p:sp>
      </p:grpSp>
      <p:grpSp>
        <p:nvGrpSpPr>
          <p:cNvPr id="8" name="그룹 7"/>
          <p:cNvGrpSpPr/>
          <p:nvPr/>
        </p:nvGrpSpPr>
        <p:grpSpPr>
          <a:xfrm>
            <a:off x="456679" y="3261789"/>
            <a:ext cx="1259673" cy="382429"/>
            <a:chOff x="1468438" y="4192951"/>
            <a:chExt cx="1260000" cy="382529"/>
          </a:xfrm>
        </p:grpSpPr>
        <p:sp>
          <p:nvSpPr>
            <p:cNvPr id="64" name="직사각형 63"/>
            <p:cNvSpPr/>
            <p:nvPr/>
          </p:nvSpPr>
          <p:spPr>
            <a:xfrm>
              <a:off x="1468438" y="4192951"/>
              <a:ext cx="1260000" cy="45719"/>
            </a:xfrm>
            <a:prstGeom prst="rect">
              <a:avLst/>
            </a:prstGeom>
            <a:solidFill>
              <a:srgbClr val="0089D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99">
                <a:solidFill>
                  <a:srgbClr val="0089D1"/>
                </a:solidFill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1747703" y="4298537"/>
              <a:ext cx="760341" cy="27694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/>
              <a:r>
                <a:rPr lang="ru-RU" altLang="ko-KR" sz="1799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0089D1"/>
                  </a:solidFill>
                  <a:latin typeface="Cambria" pitchFamily="18" charset="0"/>
                </a:rPr>
                <a:t>Взгляд</a:t>
              </a:r>
              <a:endParaRPr lang="ko-KR" altLang="en-US" sz="1799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089D1"/>
                </a:solidFill>
                <a:latin typeface="Cambria" pitchFamily="18" charset="0"/>
              </a:endParaRPr>
            </a:p>
          </p:txBody>
        </p:sp>
      </p:grpSp>
      <p:grpSp>
        <p:nvGrpSpPr>
          <p:cNvPr id="9" name="그룹 8"/>
          <p:cNvGrpSpPr/>
          <p:nvPr/>
        </p:nvGrpSpPr>
        <p:grpSpPr>
          <a:xfrm>
            <a:off x="4933840" y="3777159"/>
            <a:ext cx="2633672" cy="2590847"/>
            <a:chOff x="3854453" y="5136630"/>
            <a:chExt cx="2825748" cy="2779800"/>
          </a:xfrm>
        </p:grpSpPr>
        <p:sp>
          <p:nvSpPr>
            <p:cNvPr id="7" name="타원 6"/>
            <p:cNvSpPr/>
            <p:nvPr/>
          </p:nvSpPr>
          <p:spPr>
            <a:xfrm>
              <a:off x="4210607" y="5461974"/>
              <a:ext cx="2167552" cy="2167552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799"/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3854453" y="5136630"/>
              <a:ext cx="2825748" cy="2779800"/>
              <a:chOff x="5062526" y="3042884"/>
              <a:chExt cx="2066951" cy="2033341"/>
            </a:xfrm>
          </p:grpSpPr>
          <p:pic>
            <p:nvPicPr>
              <p:cNvPr id="44" name="그림 43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62526" y="3042884"/>
                <a:ext cx="2066951" cy="2033341"/>
              </a:xfrm>
              <a:prstGeom prst="rect">
                <a:avLst/>
              </a:prstGeom>
            </p:spPr>
          </p:pic>
          <p:sp>
            <p:nvSpPr>
              <p:cNvPr id="45" name="TextBox 44"/>
              <p:cNvSpPr txBox="1"/>
              <p:nvPr/>
            </p:nvSpPr>
            <p:spPr>
              <a:xfrm>
                <a:off x="5518150" y="3499310"/>
                <a:ext cx="1164751" cy="1194852"/>
              </a:xfrm>
              <a:prstGeom prst="rect">
                <a:avLst/>
              </a:prstGeom>
              <a:noFill/>
            </p:spPr>
            <p:txBody>
              <a:bodyPr spcFirstLastPara="1" wrap="none" lIns="0" tIns="0" rIns="0" bIns="0" numCol="1" rtlCol="0" anchor="ctr">
                <a:prstTxWarp prst="textArchUp">
                  <a:avLst>
                    <a:gd name="adj" fmla="val 12047173"/>
                  </a:avLst>
                </a:prstTxWarp>
                <a:spAutoFit/>
              </a:bodyPr>
              <a:lstStyle/>
              <a:p>
                <a:pPr algn="r"/>
                <a:r>
                  <a:rPr lang="en-US" altLang="ko-KR" sz="12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Cambria" pitchFamily="18" charset="0"/>
                    <a:ea typeface="+mj-ea"/>
                  </a:rPr>
                  <a:t>Performance </a:t>
                </a:r>
              </a:p>
              <a:p>
                <a:pPr algn="r"/>
                <a:r>
                  <a:rPr lang="en-US" altLang="ko-KR" sz="12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Cambria" pitchFamily="18" charset="0"/>
                    <a:ea typeface="+mj-ea"/>
                  </a:rPr>
                  <a:t>Evaluation</a:t>
                </a:r>
                <a:endParaRPr lang="ko-KR" altLang="en-US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ambria" pitchFamily="18" charset="0"/>
                  <a:ea typeface="+mj-ea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 rot="16200000">
                <a:off x="5518150" y="3430866"/>
                <a:ext cx="1219200" cy="1244246"/>
              </a:xfrm>
              <a:prstGeom prst="rect">
                <a:avLst/>
              </a:prstGeom>
              <a:noFill/>
            </p:spPr>
            <p:txBody>
              <a:bodyPr spcFirstLastPara="1" wrap="none" lIns="0" tIns="0" rIns="0" bIns="0" numCol="1" rtlCol="0" anchor="ctr">
                <a:prstTxWarp prst="textArchUp">
                  <a:avLst>
                    <a:gd name="adj" fmla="val 12047173"/>
                  </a:avLst>
                </a:prstTxWarp>
                <a:spAutoFit/>
              </a:bodyPr>
              <a:lstStyle/>
              <a:p>
                <a:pPr algn="r"/>
                <a:r>
                  <a:rPr lang="en-US" altLang="ko-KR" sz="12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Cambria" pitchFamily="18" charset="0"/>
                    <a:ea typeface="+mj-ea"/>
                  </a:rPr>
                  <a:t>Budgeting</a:t>
                </a:r>
                <a:endParaRPr lang="ko-KR" altLang="en-US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ambria" pitchFamily="18" charset="0"/>
                  <a:ea typeface="+mj-ea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5480050" y="3385503"/>
                <a:ext cx="1244563" cy="1281748"/>
              </a:xfrm>
              <a:prstGeom prst="rect">
                <a:avLst/>
              </a:prstGeom>
              <a:noFill/>
            </p:spPr>
            <p:txBody>
              <a:bodyPr spcFirstLastPara="1" wrap="none" lIns="0" tIns="0" rIns="0" bIns="0" numCol="1" rtlCol="0" anchor="ctr">
                <a:prstTxWarp prst="textArchDown">
                  <a:avLst>
                    <a:gd name="adj" fmla="val 1762622"/>
                  </a:avLst>
                </a:prstTxWarp>
                <a:spAutoFit/>
              </a:bodyPr>
              <a:lstStyle/>
              <a:p>
                <a:pPr algn="r"/>
                <a:r>
                  <a:rPr lang="en-US" altLang="ko-KR" sz="12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Cambria" pitchFamily="18" charset="0"/>
                    <a:ea typeface="+mj-ea"/>
                  </a:rPr>
                  <a:t>Personnel </a:t>
                </a:r>
              </a:p>
              <a:p>
                <a:pPr algn="r"/>
                <a:r>
                  <a:rPr lang="en-US" altLang="ko-KR" sz="12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Cambria" pitchFamily="18" charset="0"/>
                    <a:ea typeface="+mj-ea"/>
                  </a:rPr>
                  <a:t>Management</a:t>
                </a:r>
                <a:endParaRPr lang="ko-KR" altLang="en-US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ambria" pitchFamily="18" charset="0"/>
                  <a:ea typeface="+mj-ea"/>
                </a:endParaRPr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 rot="4995351">
                <a:off x="5506299" y="3443301"/>
                <a:ext cx="1278993" cy="1203296"/>
              </a:xfrm>
              <a:prstGeom prst="rect">
                <a:avLst/>
              </a:prstGeom>
              <a:noFill/>
            </p:spPr>
            <p:txBody>
              <a:bodyPr spcFirstLastPara="1" wrap="none" lIns="0" tIns="0" rIns="0" bIns="0" numCol="1" rtlCol="0" anchor="ctr">
                <a:prstTxWarp prst="textArchDown">
                  <a:avLst>
                    <a:gd name="adj" fmla="val 1455095"/>
                  </a:avLst>
                </a:prstTxWarp>
                <a:spAutoFit/>
              </a:bodyPr>
              <a:lstStyle/>
              <a:p>
                <a:pPr algn="r"/>
                <a:r>
                  <a:rPr lang="en-US" altLang="ko-KR" sz="1200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Cambria" pitchFamily="18" charset="0"/>
                    <a:ea typeface="+mj-ea"/>
                  </a:rPr>
                  <a:t>Organizational</a:t>
                </a:r>
              </a:p>
              <a:p>
                <a:pPr algn="r"/>
                <a:r>
                  <a:rPr lang="en-US" altLang="ko-KR" sz="1200" dirty="0" err="1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chemeClr val="bg1"/>
                    </a:solidFill>
                    <a:latin typeface="Cambria" pitchFamily="18" charset="0"/>
                    <a:ea typeface="+mj-ea"/>
                  </a:rPr>
                  <a:t>ManagementĐ</a:t>
                </a:r>
                <a:endParaRPr lang="ko-KR" altLang="en-US" sz="1200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chemeClr val="bg1"/>
                  </a:solidFill>
                  <a:latin typeface="Cambria" pitchFamily="18" charset="0"/>
                  <a:ea typeface="+mj-ea"/>
                </a:endParaRPr>
              </a:p>
            </p:txBody>
          </p:sp>
        </p:grpSp>
        <p:grpSp>
          <p:nvGrpSpPr>
            <p:cNvPr id="6" name="그룹 5"/>
            <p:cNvGrpSpPr/>
            <p:nvPr/>
          </p:nvGrpSpPr>
          <p:grpSpPr>
            <a:xfrm>
              <a:off x="4603898" y="5829300"/>
              <a:ext cx="1402825" cy="1402824"/>
              <a:chOff x="4435018" y="5622323"/>
              <a:chExt cx="1572937" cy="1572938"/>
            </a:xfrm>
          </p:grpSpPr>
          <p:sp>
            <p:nvSpPr>
              <p:cNvPr id="72" name="타원 71"/>
              <p:cNvSpPr/>
              <p:nvPr/>
            </p:nvSpPr>
            <p:spPr>
              <a:xfrm>
                <a:off x="4435018" y="5622323"/>
                <a:ext cx="1572937" cy="1572938"/>
              </a:xfrm>
              <a:prstGeom prst="ellipse">
                <a:avLst/>
              </a:prstGeom>
              <a:solidFill>
                <a:schemeClr val="bg1"/>
              </a:solidFill>
              <a:ln w="31750">
                <a:solidFill>
                  <a:srgbClr val="1C4B9D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799" dirty="0"/>
              </a:p>
            </p:txBody>
          </p:sp>
          <p:sp>
            <p:nvSpPr>
              <p:cNvPr id="73" name="TextBox 72"/>
              <p:cNvSpPr txBox="1"/>
              <p:nvPr/>
            </p:nvSpPr>
            <p:spPr>
              <a:xfrm>
                <a:off x="4545564" y="6185116"/>
                <a:ext cx="1351861" cy="46977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ru-RU" altLang="ko-KR" sz="12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C4B9D"/>
                    </a:solidFill>
                    <a:latin typeface="Cambria" pitchFamily="18" charset="0"/>
                    <a:ea typeface="+mj-ea"/>
                  </a:rPr>
                  <a:t>Общественная 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ru-RU" altLang="ko-KR" sz="1200" b="1" dirty="0">
                    <a:ln>
                      <a:solidFill>
                        <a:schemeClr val="accent1">
                          <a:alpha val="0"/>
                        </a:schemeClr>
                      </a:solidFill>
                    </a:ln>
                    <a:solidFill>
                      <a:srgbClr val="1C4B9D"/>
                    </a:solidFill>
                    <a:latin typeface="Cambria" pitchFamily="18" charset="0"/>
                    <a:ea typeface="+mj-ea"/>
                  </a:rPr>
                  <a:t>ценность</a:t>
                </a:r>
                <a:endParaRPr lang="ko-KR" altLang="en-US" sz="1200" b="1" dirty="0">
                  <a:ln>
                    <a:solidFill>
                      <a:schemeClr val="accent1">
                        <a:alpha val="0"/>
                      </a:schemeClr>
                    </a:solidFill>
                  </a:ln>
                  <a:solidFill>
                    <a:srgbClr val="1C4B9D"/>
                  </a:solidFill>
                  <a:latin typeface="Cambria" pitchFamily="18" charset="0"/>
                  <a:ea typeface="+mj-ea"/>
                </a:endParaRPr>
              </a:p>
            </p:txBody>
          </p:sp>
        </p:grpSp>
      </p:grpSp>
      <p:sp>
        <p:nvSpPr>
          <p:cNvPr id="32" name="TextBox 31"/>
          <p:cNvSpPr txBox="1"/>
          <p:nvPr/>
        </p:nvSpPr>
        <p:spPr>
          <a:xfrm>
            <a:off x="6353127" y="2776748"/>
            <a:ext cx="65" cy="276927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ctr"/>
            <a:endParaRPr lang="ko-KR" altLang="en-US" sz="1799" spc="-2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+mj-ea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89" y="289868"/>
            <a:ext cx="12188823" cy="49231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ru-RU" altLang="ko-KR" sz="3199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C4B9D"/>
                </a:solidFill>
                <a:latin typeface="Cambria" pitchFamily="18" charset="0"/>
                <a:ea typeface="나눔스퀘어 ExtraBold" panose="020B0600000101010101" pitchFamily="50" charset="-127"/>
              </a:rPr>
              <a:t>Решения для построения цифрового правительства</a:t>
            </a:r>
            <a:endParaRPr lang="ko-KR" altLang="en-US" sz="3199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1C4B9D"/>
              </a:solidFill>
              <a:latin typeface="Cambria" pitchFamily="18" charset="0"/>
              <a:ea typeface="나눔스퀘어 ExtraBold" panose="020B0600000101010101" pitchFamily="50" charset="-127"/>
            </a:endParaRPr>
          </a:p>
        </p:txBody>
      </p:sp>
      <p:cxnSp>
        <p:nvCxnSpPr>
          <p:cNvPr id="37" name="직선 연결선 36"/>
          <p:cNvCxnSpPr/>
          <p:nvPr/>
        </p:nvCxnSpPr>
        <p:spPr>
          <a:xfrm>
            <a:off x="4207189" y="914400"/>
            <a:ext cx="4291875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모서리가 둥근 직사각형 93">
            <a:extLst>
              <a:ext uri="{FF2B5EF4-FFF2-40B4-BE49-F238E27FC236}">
                <a16:creationId xmlns:a16="http://schemas.microsoft.com/office/drawing/2014/main" id="{2617BF48-1B37-4415-AFF4-0F73CABF8BA3}"/>
              </a:ext>
            </a:extLst>
          </p:cNvPr>
          <p:cNvSpPr/>
          <p:nvPr/>
        </p:nvSpPr>
        <p:spPr bwMode="auto">
          <a:xfrm rot="10800000" flipV="1">
            <a:off x="7388482" y="4185741"/>
            <a:ext cx="4774639" cy="1593714"/>
          </a:xfrm>
          <a:prstGeom prst="homePlate">
            <a:avLst>
              <a:gd name="adj" fmla="val 22175"/>
            </a:avLst>
          </a:prstGeom>
          <a:blipFill>
            <a:blip r:embed="rId4"/>
            <a:stretch>
              <a:fillRect/>
            </a:stretch>
          </a:blipFill>
          <a:ln w="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1200" b="1" dirty="0"/>
              <a:t>Разработка цифрового правительства, все операции которого будут осуществляться безопасно в цифровой среде, с переработанной операционной моделью и работой на основе цифровых данных и технологий, чтобы иметь возможность предоставлять более качественные услуги, принимать более своевременные решения, разрабатывать более эффективную политику и более оптимально использовать ресурсы.</a:t>
            </a:r>
            <a:endParaRPr lang="ko-KR" altLang="en-US" sz="1200" b="1" spc="-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27000" dir="2700000" algn="tl" rotWithShape="0">
                  <a:prstClr val="black"/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52" name="모서리가 둥근 직사각형 92">
            <a:extLst>
              <a:ext uri="{FF2B5EF4-FFF2-40B4-BE49-F238E27FC236}">
                <a16:creationId xmlns:a16="http://schemas.microsoft.com/office/drawing/2014/main" id="{0854A458-E219-490E-A1C3-5DF206160AE5}"/>
              </a:ext>
            </a:extLst>
          </p:cNvPr>
          <p:cNvSpPr/>
          <p:nvPr/>
        </p:nvSpPr>
        <p:spPr bwMode="auto">
          <a:xfrm rot="10800000" flipH="1" flipV="1">
            <a:off x="59780" y="4260600"/>
            <a:ext cx="5144720" cy="1428677"/>
          </a:xfrm>
          <a:prstGeom prst="homePlate">
            <a:avLst>
              <a:gd name="adj" fmla="val 27142"/>
            </a:avLst>
          </a:prstGeom>
          <a:blipFill>
            <a:blip r:embed="rId5"/>
            <a:stretch>
              <a:fillRect/>
            </a:stretch>
          </a:blipFill>
          <a:ln w="0"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2700" h="190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ko-KR" altLang="en-US" sz="1799" b="1" spc="-100" dirty="0">
              <a:ln>
                <a:solidFill>
                  <a:schemeClr val="tx1">
                    <a:alpha val="0"/>
                  </a:schemeClr>
                </a:solidFill>
              </a:ln>
              <a:solidFill>
                <a:schemeClr val="bg1"/>
              </a:solidFill>
              <a:effectLst>
                <a:outerShdw blurRad="127000" dir="2700000" algn="tl" rotWithShape="0">
                  <a:prstClr val="black"/>
                </a:outerShdw>
              </a:effectLst>
              <a:latin typeface="+mn-ea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72678" y="3467892"/>
            <a:ext cx="56114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В-третьих,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прикладные системы для обслуживания граждан, предприятий, а также государственного управления.</a:t>
            </a: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67587" y="3475662"/>
            <a:ext cx="38347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Во-вторых,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заполнить национальные базы данных фундаментального характера.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90323" y="5859841"/>
            <a:ext cx="49836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В-пятых,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повысить роль лидеров, повышать эффективность реализации и подотчетность.</a:t>
            </a: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14281" y="5779455"/>
            <a:ext cx="55099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В-четвертых, </a:t>
            </a:r>
            <a:r>
              <a:rPr lang="ru-RU" sz="1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пересмотреть, перераспределить и мобилизировать все ресурсы, как финансовые, так и человеческие.</a:t>
            </a:r>
            <a:endParaRPr lang="en-US" sz="1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28801" y="1066800"/>
            <a:ext cx="10045144" cy="1068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ru-RU" sz="15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Цифровое правительство меняет подход к обслуживанию граждан и предприятий, обеспечивая им удовлетворение и совместное создание ценности, преимуществ, удовлетворенности, доверия и общественного консенсуса. Цифровое правительство преобразует способы организации, операционную деятельность, рабочую среду и рабочие инструменты, чтобы госслужащие могли наилучшим образом выполнять свои обязанности. </a:t>
            </a:r>
            <a:r>
              <a:rPr lang="vi-VN" sz="1500" b="1" i="1" dirty="0">
                <a:solidFill>
                  <a:schemeClr val="tx2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endParaRPr lang="en-US" sz="1500" b="1" i="1" dirty="0">
              <a:solidFill>
                <a:schemeClr val="tx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23148" y="2303428"/>
            <a:ext cx="9852347" cy="869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</a:pPr>
            <a:r>
              <a:rPr lang="ru-RU" sz="1600" b="1" i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Оптимизация деятельности государственных органов; Эффективное решение важнейших задач социально-экономического развития; Предоставление качественных услуг на благо общества; Широкая мобилизация общественного участия; Достижение прорывных изменений в национальных рейтингах.</a:t>
            </a:r>
            <a:endParaRPr lang="en-US" sz="1600" b="1" i="1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-12239" y="4289076"/>
            <a:ext cx="5018097" cy="1340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tabLst>
                <a:tab pos="180340" algn="l"/>
              </a:tabLst>
            </a:pPr>
            <a:r>
              <a:rPr lang="ru-RU" sz="1600" b="1" i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Во-первых, </a:t>
            </a:r>
            <a:r>
              <a:rPr lang="ru-RU" sz="1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ускорить строительство и завершение институтов с целью создания полной и всеобъемлющей правовой базы для внедрения, построения и развития цифрового правительства.</a:t>
            </a:r>
            <a:endParaRPr lang="en-US" sz="16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88615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52" grpId="0" animBg="1"/>
      <p:bldP spid="3" grpId="0"/>
      <p:bldP spid="4" grpId="0"/>
      <p:bldP spid="10" grpId="0"/>
      <p:bldP spid="1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ectangle 1">
            <a:extLst>
              <a:ext uri="{FF2B5EF4-FFF2-40B4-BE49-F238E27FC236}">
                <a16:creationId xmlns:a16="http://schemas.microsoft.com/office/drawing/2014/main" id="{7E0B081E-281A-BAFE-4728-4C4E501185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9" y="-122208"/>
            <a:ext cx="123143" cy="24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44" tIns="30472" rIns="60944" bIns="3047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  <p:sp>
        <p:nvSpPr>
          <p:cNvPr id="102" name="Rectangle 2">
            <a:extLst>
              <a:ext uri="{FF2B5EF4-FFF2-40B4-BE49-F238E27FC236}">
                <a16:creationId xmlns:a16="http://schemas.microsoft.com/office/drawing/2014/main" id="{B3121D4C-75E2-948A-F833-AF416BACD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162" y="-20635"/>
            <a:ext cx="123143" cy="24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44" tIns="30472" rIns="60944" bIns="3047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  <p:sp>
        <p:nvSpPr>
          <p:cNvPr id="103" name="Rectangle 3">
            <a:extLst>
              <a:ext uri="{FF2B5EF4-FFF2-40B4-BE49-F238E27FC236}">
                <a16:creationId xmlns:a16="http://schemas.microsoft.com/office/drawing/2014/main" id="{D55815EF-D7CC-18F6-86E9-B83130D1BE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736" y="80940"/>
            <a:ext cx="123143" cy="246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0944" tIns="30472" rIns="60944" bIns="30472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200"/>
          </a:p>
        </p:txBody>
      </p:sp>
      <p:sp>
        <p:nvSpPr>
          <p:cNvPr id="35" name="TextBox 41">
            <a:extLst>
              <a:ext uri="{FF2B5EF4-FFF2-40B4-BE49-F238E27FC236}">
                <a16:creationId xmlns:a16="http://schemas.microsoft.com/office/drawing/2014/main" id="{7F797F27-CB4A-9E27-57B0-EDACFCD0DD00}"/>
              </a:ext>
            </a:extLst>
          </p:cNvPr>
          <p:cNvSpPr txBox="1"/>
          <p:nvPr/>
        </p:nvSpPr>
        <p:spPr>
          <a:xfrm>
            <a:off x="1588" y="55144"/>
            <a:ext cx="12188825" cy="556371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866" b="1" spc="205" dirty="0">
                <a:solidFill>
                  <a:schemeClr val="bg1"/>
                </a:solidFill>
                <a:latin typeface="Montserrat" panose="00000500000000000000" pitchFamily="2" charset="0"/>
                <a:ea typeface="Montserrat Bold"/>
                <a:cs typeface="Arial" panose="020B0604020202020204" pitchFamily="34" charset="0"/>
              </a:rPr>
              <a:t>КОНТЕКСТ ПОДХОДА И ПОСТРОЕНИЯ ЦИФРОВОГО ПРАВИТЕЛЬСТВА</a:t>
            </a:r>
            <a:endParaRPr lang="en-US" sz="1866" b="1" spc="205" dirty="0">
              <a:solidFill>
                <a:schemeClr val="bg1"/>
              </a:solidFill>
              <a:latin typeface="Montserrat" panose="00000500000000000000" pitchFamily="2" charset="0"/>
              <a:ea typeface="Montserrat Bold"/>
              <a:cs typeface="Arial" panose="020B0604020202020204" pitchFamily="34" charset="0"/>
              <a:sym typeface="Montserrat Bold"/>
            </a:endParaRPr>
          </a:p>
          <a:p>
            <a:pPr algn="ctr">
              <a:lnSpc>
                <a:spcPct val="150000"/>
              </a:lnSpc>
              <a:spcBef>
                <a:spcPts val="400"/>
              </a:spcBef>
              <a:spcAft>
                <a:spcPts val="400"/>
              </a:spcAft>
            </a:pPr>
            <a:endParaRPr lang="en-US" sz="100" b="1" spc="205" dirty="0">
              <a:solidFill>
                <a:schemeClr val="accent5">
                  <a:lumMod val="50000"/>
                </a:schemeClr>
              </a:solidFill>
              <a:latin typeface="Aptos" panose="020B0004020202020204" pitchFamily="34" charset="0"/>
              <a:ea typeface="Montserrat Bold"/>
              <a:cs typeface="Arial" panose="020B0604020202020204" pitchFamily="34" charset="0"/>
              <a:sym typeface="Montserrat Bold"/>
            </a:endParaRPr>
          </a:p>
        </p:txBody>
      </p:sp>
      <p:grpSp>
        <p:nvGrpSpPr>
          <p:cNvPr id="121" name="Group 120">
            <a:extLst>
              <a:ext uri="{FF2B5EF4-FFF2-40B4-BE49-F238E27FC236}">
                <a16:creationId xmlns:a16="http://schemas.microsoft.com/office/drawing/2014/main" id="{AC43B2E0-3F7A-D350-E374-9300829B03DB}"/>
              </a:ext>
            </a:extLst>
          </p:cNvPr>
          <p:cNvGrpSpPr/>
          <p:nvPr/>
        </p:nvGrpSpPr>
        <p:grpSpPr>
          <a:xfrm>
            <a:off x="579664" y="1479624"/>
            <a:ext cx="11610748" cy="4772064"/>
            <a:chOff x="971802" y="1907447"/>
            <a:chExt cx="17420660" cy="7159961"/>
          </a:xfrm>
        </p:grpSpPr>
        <p:grpSp>
          <p:nvGrpSpPr>
            <p:cNvPr id="92" name="Group 91">
              <a:extLst>
                <a:ext uri="{FF2B5EF4-FFF2-40B4-BE49-F238E27FC236}">
                  <a16:creationId xmlns:a16="http://schemas.microsoft.com/office/drawing/2014/main" id="{41BDF2B3-66CE-AC92-6EB7-37A75227D97F}"/>
                </a:ext>
              </a:extLst>
            </p:cNvPr>
            <p:cNvGrpSpPr/>
            <p:nvPr/>
          </p:nvGrpSpPr>
          <p:grpSpPr>
            <a:xfrm>
              <a:off x="1003967" y="1907447"/>
              <a:ext cx="17388495" cy="7159793"/>
              <a:chOff x="1005119" y="1770737"/>
              <a:chExt cx="17388495" cy="7159793"/>
            </a:xfrm>
          </p:grpSpPr>
          <p:grpSp>
            <p:nvGrpSpPr>
              <p:cNvPr id="112" name="Group 111">
                <a:extLst>
                  <a:ext uri="{FF2B5EF4-FFF2-40B4-BE49-F238E27FC236}">
                    <a16:creationId xmlns:a16="http://schemas.microsoft.com/office/drawing/2014/main" id="{85A311CC-DF71-8A53-C966-92BCC9A4D30E}"/>
                  </a:ext>
                </a:extLst>
              </p:cNvPr>
              <p:cNvGrpSpPr/>
              <p:nvPr/>
            </p:nvGrpSpPr>
            <p:grpSpPr>
              <a:xfrm>
                <a:off x="12392487" y="3345132"/>
                <a:ext cx="5101621" cy="3511144"/>
                <a:chOff x="12392487" y="3953990"/>
                <a:chExt cx="5101621" cy="3511144"/>
              </a:xfrm>
            </p:grpSpPr>
            <p:grpSp>
              <p:nvGrpSpPr>
                <p:cNvPr id="57" name="Group 57"/>
                <p:cNvGrpSpPr/>
                <p:nvPr/>
              </p:nvGrpSpPr>
              <p:grpSpPr>
                <a:xfrm>
                  <a:off x="12392487" y="3953990"/>
                  <a:ext cx="5092985" cy="1731209"/>
                  <a:chOff x="0" y="-38100"/>
                  <a:chExt cx="1467458" cy="498819"/>
                </a:xfrm>
              </p:grpSpPr>
              <p:sp>
                <p:nvSpPr>
                  <p:cNvPr id="58" name="Freeform 58"/>
                  <p:cNvSpPr/>
                  <p:nvPr/>
                </p:nvSpPr>
                <p:spPr>
                  <a:xfrm>
                    <a:off x="0" y="8236"/>
                    <a:ext cx="1467458" cy="4524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458" h="452483">
                        <a:moveTo>
                          <a:pt x="1264258" y="0"/>
                        </a:moveTo>
                        <a:cubicBezTo>
                          <a:pt x="1376482" y="0"/>
                          <a:pt x="1467458" y="101292"/>
                          <a:pt x="1467458" y="226241"/>
                        </a:cubicBezTo>
                        <a:cubicBezTo>
                          <a:pt x="1467458" y="351191"/>
                          <a:pt x="1376482" y="452483"/>
                          <a:pt x="1264258" y="452483"/>
                        </a:cubicBezTo>
                        <a:lnTo>
                          <a:pt x="203200" y="452483"/>
                        </a:lnTo>
                        <a:cubicBezTo>
                          <a:pt x="90976" y="452483"/>
                          <a:pt x="0" y="351191"/>
                          <a:pt x="0" y="226241"/>
                        </a:cubicBezTo>
                        <a:cubicBezTo>
                          <a:pt x="0" y="101292"/>
                          <a:pt x="90976" y="0"/>
                          <a:pt x="2032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6675" cap="sq">
                    <a:solidFill>
                      <a:srgbClr val="F8D389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59" name="TextBox 59"/>
                  <p:cNvSpPr txBox="1"/>
                  <p:nvPr/>
                </p:nvSpPr>
                <p:spPr>
                  <a:xfrm>
                    <a:off x="0" y="-38100"/>
                    <a:ext cx="1467458" cy="490583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  <a:spcBef>
                        <a:spcPct val="0"/>
                      </a:spcBef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62" name="Group 62"/>
                <p:cNvGrpSpPr/>
                <p:nvPr/>
              </p:nvGrpSpPr>
              <p:grpSpPr>
                <a:xfrm>
                  <a:off x="12401123" y="5894739"/>
                  <a:ext cx="5092985" cy="1570395"/>
                  <a:chOff x="0" y="0"/>
                  <a:chExt cx="1467458" cy="452483"/>
                </a:xfrm>
              </p:grpSpPr>
              <p:sp>
                <p:nvSpPr>
                  <p:cNvPr id="63" name="Freeform 63"/>
                  <p:cNvSpPr/>
                  <p:nvPr/>
                </p:nvSpPr>
                <p:spPr>
                  <a:xfrm>
                    <a:off x="0" y="0"/>
                    <a:ext cx="1467458" cy="4524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458" h="452483">
                        <a:moveTo>
                          <a:pt x="1264258" y="0"/>
                        </a:moveTo>
                        <a:cubicBezTo>
                          <a:pt x="1376482" y="0"/>
                          <a:pt x="1467458" y="101292"/>
                          <a:pt x="1467458" y="226241"/>
                        </a:cubicBezTo>
                        <a:cubicBezTo>
                          <a:pt x="1467458" y="351191"/>
                          <a:pt x="1376482" y="452483"/>
                          <a:pt x="1264258" y="452483"/>
                        </a:cubicBezTo>
                        <a:lnTo>
                          <a:pt x="203200" y="452483"/>
                        </a:lnTo>
                        <a:cubicBezTo>
                          <a:pt x="90976" y="452483"/>
                          <a:pt x="0" y="351191"/>
                          <a:pt x="0" y="226241"/>
                        </a:cubicBezTo>
                        <a:cubicBezTo>
                          <a:pt x="0" y="101292"/>
                          <a:pt x="90976" y="0"/>
                          <a:pt x="2032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6675" cap="sq">
                    <a:solidFill>
                      <a:srgbClr val="F8B27C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64" name="TextBox 64"/>
                  <p:cNvSpPr txBox="1"/>
                  <p:nvPr/>
                </p:nvSpPr>
                <p:spPr>
                  <a:xfrm>
                    <a:off x="0" y="-38100"/>
                    <a:ext cx="1467458" cy="490583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  <a:spcBef>
                        <a:spcPct val="0"/>
                      </a:spcBef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</p:grpSp>
          <p:grpSp>
            <p:nvGrpSpPr>
              <p:cNvPr id="105" name="Group 104">
                <a:extLst>
                  <a:ext uri="{FF2B5EF4-FFF2-40B4-BE49-F238E27FC236}">
                    <a16:creationId xmlns:a16="http://schemas.microsoft.com/office/drawing/2014/main" id="{7130E9A7-0F89-6F70-9572-431862E6126A}"/>
                  </a:ext>
                </a:extLst>
              </p:cNvPr>
              <p:cNvGrpSpPr/>
              <p:nvPr/>
            </p:nvGrpSpPr>
            <p:grpSpPr>
              <a:xfrm>
                <a:off x="1005119" y="1770737"/>
                <a:ext cx="17388495" cy="7159793"/>
                <a:chOff x="934571" y="1671038"/>
                <a:chExt cx="17388495" cy="7159793"/>
              </a:xfrm>
            </p:grpSpPr>
            <p:sp>
              <p:nvSpPr>
                <p:cNvPr id="2" name="Freeform 2"/>
                <p:cNvSpPr/>
                <p:nvPr/>
              </p:nvSpPr>
              <p:spPr>
                <a:xfrm>
                  <a:off x="6529762" y="2389263"/>
                  <a:ext cx="5405423" cy="5405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05423" h="5405423">
                      <a:moveTo>
                        <a:pt x="0" y="0"/>
                      </a:moveTo>
                      <a:lnTo>
                        <a:pt x="5405423" y="0"/>
                      </a:lnTo>
                      <a:lnTo>
                        <a:pt x="5405423" y="5405424"/>
                      </a:lnTo>
                      <a:lnTo>
                        <a:pt x="0" y="54054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3">
                    <a:extLst>
                      <a:ext uri="{96DAC541-7B7A-43D3-8B79-37D633B846F1}">
                        <asvg:svgBlip xmlns="" xmlns:asvg="http://schemas.microsoft.com/office/drawing/2016/SVG/main" r:embed="rId4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sz="1333">
                    <a:latin typeface="Montserrat" panose="00000500000000000000" pitchFamily="2" charset="0"/>
                  </a:endParaRPr>
                </a:p>
              </p:txBody>
            </p:sp>
            <p:grpSp>
              <p:nvGrpSpPr>
                <p:cNvPr id="3" name="Group 3"/>
                <p:cNvGrpSpPr/>
                <p:nvPr/>
              </p:nvGrpSpPr>
              <p:grpSpPr>
                <a:xfrm>
                  <a:off x="7255081" y="3114582"/>
                  <a:ext cx="3954786" cy="3954786"/>
                  <a:chOff x="0" y="0"/>
                  <a:chExt cx="812800" cy="812800"/>
                </a:xfrm>
              </p:grpSpPr>
              <p:sp>
                <p:nvSpPr>
                  <p:cNvPr id="4" name="Freeform 4"/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EBEBEB"/>
                  </a:solidFill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5" name="TextBox 5"/>
                  <p:cNvSpPr txBox="1"/>
                  <p:nvPr/>
                </p:nvSpPr>
                <p:spPr>
                  <a:xfrm>
                    <a:off x="76200" y="38100"/>
                    <a:ext cx="660400" cy="698500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6" name="Group 6"/>
                <p:cNvGrpSpPr/>
                <p:nvPr/>
              </p:nvGrpSpPr>
              <p:grpSpPr>
                <a:xfrm>
                  <a:off x="11572004" y="3997638"/>
                  <a:ext cx="448604" cy="448604"/>
                  <a:chOff x="0" y="0"/>
                  <a:chExt cx="812800" cy="812800"/>
                </a:xfrm>
              </p:grpSpPr>
              <p:sp>
                <p:nvSpPr>
                  <p:cNvPr id="7" name="Freeform 7"/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6675" cap="sq">
                    <a:solidFill>
                      <a:srgbClr val="F8D389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8" name="TextBox 8"/>
                  <p:cNvSpPr txBox="1"/>
                  <p:nvPr/>
                </p:nvSpPr>
                <p:spPr>
                  <a:xfrm>
                    <a:off x="76200" y="38100"/>
                    <a:ext cx="660400" cy="698500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  <a:spcBef>
                        <a:spcPct val="0"/>
                      </a:spcBef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9" name="Group 9"/>
                <p:cNvGrpSpPr/>
                <p:nvPr/>
              </p:nvGrpSpPr>
              <p:grpSpPr>
                <a:xfrm>
                  <a:off x="10319244" y="2507152"/>
                  <a:ext cx="448604" cy="448604"/>
                  <a:chOff x="0" y="0"/>
                  <a:chExt cx="812800" cy="812800"/>
                </a:xfrm>
              </p:grpSpPr>
              <p:sp>
                <p:nvSpPr>
                  <p:cNvPr id="10" name="Freeform 10"/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6675" cap="sq">
                    <a:solidFill>
                      <a:srgbClr val="91DFB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11" name="TextBox 11"/>
                  <p:cNvSpPr txBox="1"/>
                  <p:nvPr/>
                </p:nvSpPr>
                <p:spPr>
                  <a:xfrm>
                    <a:off x="76200" y="38100"/>
                    <a:ext cx="660400" cy="698500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  <a:spcBef>
                        <a:spcPct val="0"/>
                      </a:spcBef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12" name="Group 12"/>
                <p:cNvGrpSpPr/>
                <p:nvPr/>
              </p:nvGrpSpPr>
              <p:grpSpPr>
                <a:xfrm>
                  <a:off x="10315070" y="7231984"/>
                  <a:ext cx="448604" cy="448604"/>
                  <a:chOff x="0" y="0"/>
                  <a:chExt cx="812800" cy="812800"/>
                </a:xfrm>
              </p:grpSpPr>
              <p:sp>
                <p:nvSpPr>
                  <p:cNvPr id="13" name="Freeform 13"/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6675" cap="sq">
                    <a:solidFill>
                      <a:srgbClr val="FF8379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14" name="TextBox 14"/>
                  <p:cNvSpPr txBox="1"/>
                  <p:nvPr/>
                </p:nvSpPr>
                <p:spPr>
                  <a:xfrm>
                    <a:off x="76200" y="38100"/>
                    <a:ext cx="660400" cy="698500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  <a:spcBef>
                        <a:spcPct val="0"/>
                      </a:spcBef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15" name="Group 15"/>
                <p:cNvGrpSpPr/>
                <p:nvPr/>
              </p:nvGrpSpPr>
              <p:grpSpPr>
                <a:xfrm>
                  <a:off x="6445107" y="4015669"/>
                  <a:ext cx="448604" cy="448604"/>
                  <a:chOff x="0" y="0"/>
                  <a:chExt cx="812800" cy="812800"/>
                </a:xfrm>
              </p:grpSpPr>
              <p:sp>
                <p:nvSpPr>
                  <p:cNvPr id="16" name="Freeform 16"/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6675" cap="sq">
                    <a:solidFill>
                      <a:srgbClr val="63B1DB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17" name="TextBox 17"/>
                  <p:cNvSpPr txBox="1"/>
                  <p:nvPr/>
                </p:nvSpPr>
                <p:spPr>
                  <a:xfrm>
                    <a:off x="76200" y="38100"/>
                    <a:ext cx="660400" cy="698500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  <a:spcBef>
                        <a:spcPct val="0"/>
                      </a:spcBef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18" name="Group 18"/>
                <p:cNvGrpSpPr/>
                <p:nvPr/>
              </p:nvGrpSpPr>
              <p:grpSpPr>
                <a:xfrm>
                  <a:off x="6445107" y="5814638"/>
                  <a:ext cx="448604" cy="448604"/>
                  <a:chOff x="0" y="0"/>
                  <a:chExt cx="812800" cy="812800"/>
                </a:xfrm>
              </p:grpSpPr>
              <p:sp>
                <p:nvSpPr>
                  <p:cNvPr id="19" name="Freeform 19"/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6675" cap="sq">
                    <a:solidFill>
                      <a:srgbClr val="8ED7E8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20" name="TextBox 20"/>
                  <p:cNvSpPr txBox="1"/>
                  <p:nvPr/>
                </p:nvSpPr>
                <p:spPr>
                  <a:xfrm>
                    <a:off x="76200" y="38100"/>
                    <a:ext cx="660400" cy="698500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  <a:spcBef>
                        <a:spcPct val="0"/>
                      </a:spcBef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21" name="Group 21"/>
                <p:cNvGrpSpPr/>
                <p:nvPr/>
              </p:nvGrpSpPr>
              <p:grpSpPr>
                <a:xfrm>
                  <a:off x="2195257" y="1671038"/>
                  <a:ext cx="5092985" cy="1570395"/>
                  <a:chOff x="0" y="0"/>
                  <a:chExt cx="1467458" cy="452483"/>
                </a:xfrm>
              </p:grpSpPr>
              <p:sp>
                <p:nvSpPr>
                  <p:cNvPr id="22" name="Freeform 22"/>
                  <p:cNvSpPr/>
                  <p:nvPr/>
                </p:nvSpPr>
                <p:spPr>
                  <a:xfrm>
                    <a:off x="0" y="0"/>
                    <a:ext cx="1467458" cy="4524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458" h="452483">
                        <a:moveTo>
                          <a:pt x="1264258" y="0"/>
                        </a:moveTo>
                        <a:cubicBezTo>
                          <a:pt x="1376482" y="0"/>
                          <a:pt x="1467458" y="101292"/>
                          <a:pt x="1467458" y="226241"/>
                        </a:cubicBezTo>
                        <a:cubicBezTo>
                          <a:pt x="1467458" y="351191"/>
                          <a:pt x="1376482" y="452483"/>
                          <a:pt x="1264258" y="452483"/>
                        </a:cubicBezTo>
                        <a:lnTo>
                          <a:pt x="203200" y="452483"/>
                        </a:lnTo>
                        <a:cubicBezTo>
                          <a:pt x="90976" y="452483"/>
                          <a:pt x="0" y="351191"/>
                          <a:pt x="0" y="226241"/>
                        </a:cubicBezTo>
                        <a:cubicBezTo>
                          <a:pt x="0" y="101292"/>
                          <a:pt x="90976" y="0"/>
                          <a:pt x="2032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6675" cap="sq">
                    <a:solidFill>
                      <a:srgbClr val="9397D8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23" name="TextBox 23"/>
                  <p:cNvSpPr txBox="1"/>
                  <p:nvPr/>
                </p:nvSpPr>
                <p:spPr>
                  <a:xfrm>
                    <a:off x="0" y="-38100"/>
                    <a:ext cx="1467458" cy="490583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  <a:spcBef>
                        <a:spcPct val="0"/>
                      </a:spcBef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  <p:sp>
              <p:nvSpPr>
                <p:cNvPr id="25" name="Freeform 25"/>
                <p:cNvSpPr/>
                <p:nvPr/>
              </p:nvSpPr>
              <p:spPr>
                <a:xfrm rot="10800000">
                  <a:off x="6336991" y="1960591"/>
                  <a:ext cx="1191843" cy="1028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485" h="1113790">
                      <a:moveTo>
                        <a:pt x="738035" y="0"/>
                      </a:moveTo>
                      <a:lnTo>
                        <a:pt x="553720" y="0"/>
                      </a:lnTo>
                      <a:cubicBezTo>
                        <a:pt x="247650" y="0"/>
                        <a:pt x="0" y="247650"/>
                        <a:pt x="0" y="553720"/>
                      </a:cubicBezTo>
                      <a:cubicBezTo>
                        <a:pt x="0" y="859790"/>
                        <a:pt x="247650" y="1107440"/>
                        <a:pt x="553720" y="1107440"/>
                      </a:cubicBezTo>
                      <a:lnTo>
                        <a:pt x="738035" y="1113790"/>
                      </a:lnTo>
                      <a:lnTo>
                        <a:pt x="1290485" y="558800"/>
                      </a:lnTo>
                      <a:lnTo>
                        <a:pt x="738035" y="0"/>
                      </a:lnTo>
                      <a:close/>
                    </a:path>
                  </a:pathLst>
                </a:custGeom>
                <a:solidFill>
                  <a:srgbClr val="9397D8"/>
                </a:solidFill>
              </p:spPr>
              <p:txBody>
                <a:bodyPr/>
                <a:lstStyle/>
                <a:p>
                  <a:endParaRPr lang="en-US" sz="1333">
                    <a:latin typeface="Montserrat" panose="00000500000000000000" pitchFamily="2" charset="0"/>
                  </a:endParaRPr>
                </a:p>
              </p:txBody>
            </p:sp>
            <p:grpSp>
              <p:nvGrpSpPr>
                <p:cNvPr id="26" name="Group 26"/>
                <p:cNvGrpSpPr/>
                <p:nvPr/>
              </p:nvGrpSpPr>
              <p:grpSpPr>
                <a:xfrm>
                  <a:off x="7686272" y="2523463"/>
                  <a:ext cx="448604" cy="448604"/>
                  <a:chOff x="0" y="0"/>
                  <a:chExt cx="812800" cy="812800"/>
                </a:xfrm>
              </p:grpSpPr>
              <p:sp>
                <p:nvSpPr>
                  <p:cNvPr id="27" name="Freeform 27"/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8F8F8"/>
                  </a:solidFill>
                  <a:ln w="66675" cap="sq">
                    <a:solidFill>
                      <a:srgbClr val="9397D8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28" name="TextBox 28"/>
                  <p:cNvSpPr txBox="1"/>
                  <p:nvPr/>
                </p:nvSpPr>
                <p:spPr>
                  <a:xfrm>
                    <a:off x="76200" y="38100"/>
                    <a:ext cx="660400" cy="698500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  <a:spcBef>
                        <a:spcPct val="0"/>
                      </a:spcBef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29" name="Group 29"/>
                <p:cNvGrpSpPr/>
                <p:nvPr/>
              </p:nvGrpSpPr>
              <p:grpSpPr>
                <a:xfrm>
                  <a:off x="7686272" y="7205546"/>
                  <a:ext cx="448604" cy="448604"/>
                  <a:chOff x="0" y="0"/>
                  <a:chExt cx="812800" cy="812800"/>
                </a:xfrm>
              </p:grpSpPr>
              <p:sp>
                <p:nvSpPr>
                  <p:cNvPr id="30" name="Freeform 30"/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6675" cap="sq">
                    <a:solidFill>
                      <a:srgbClr val="91E1D5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31" name="TextBox 31"/>
                  <p:cNvSpPr txBox="1"/>
                  <p:nvPr/>
                </p:nvSpPr>
                <p:spPr>
                  <a:xfrm>
                    <a:off x="76200" y="38100"/>
                    <a:ext cx="660400" cy="698500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  <a:spcBef>
                        <a:spcPct val="0"/>
                      </a:spcBef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32" name="Group 32"/>
                <p:cNvGrpSpPr/>
                <p:nvPr/>
              </p:nvGrpSpPr>
              <p:grpSpPr>
                <a:xfrm>
                  <a:off x="11572004" y="5814638"/>
                  <a:ext cx="448604" cy="448604"/>
                  <a:chOff x="0" y="0"/>
                  <a:chExt cx="812800" cy="812800"/>
                </a:xfrm>
              </p:grpSpPr>
              <p:sp>
                <p:nvSpPr>
                  <p:cNvPr id="33" name="Freeform 33"/>
                  <p:cNvSpPr/>
                  <p:nvPr/>
                </p:nvSpPr>
                <p:spPr>
                  <a:xfrm>
                    <a:off x="0" y="0"/>
                    <a:ext cx="812800" cy="812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12800" h="812800">
                        <a:moveTo>
                          <a:pt x="406400" y="0"/>
                        </a:moveTo>
                        <a:cubicBezTo>
                          <a:pt x="181951" y="0"/>
                          <a:pt x="0" y="181951"/>
                          <a:pt x="0" y="406400"/>
                        </a:cubicBezTo>
                        <a:cubicBezTo>
                          <a:pt x="0" y="630849"/>
                          <a:pt x="181951" y="812800"/>
                          <a:pt x="406400" y="812800"/>
                        </a:cubicBezTo>
                        <a:cubicBezTo>
                          <a:pt x="630849" y="812800"/>
                          <a:pt x="812800" y="630849"/>
                          <a:pt x="812800" y="406400"/>
                        </a:cubicBezTo>
                        <a:cubicBezTo>
                          <a:pt x="812800" y="181951"/>
                          <a:pt x="630849" y="0"/>
                          <a:pt x="4064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6675" cap="sq">
                    <a:solidFill>
                      <a:srgbClr val="F8B27C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34" name="TextBox 34"/>
                  <p:cNvSpPr txBox="1"/>
                  <p:nvPr/>
                </p:nvSpPr>
                <p:spPr>
                  <a:xfrm>
                    <a:off x="76200" y="38100"/>
                    <a:ext cx="660400" cy="698500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  <a:spcBef>
                        <a:spcPct val="0"/>
                      </a:spcBef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37" name="Group 37"/>
                <p:cNvGrpSpPr/>
                <p:nvPr/>
              </p:nvGrpSpPr>
              <p:grpSpPr>
                <a:xfrm>
                  <a:off x="953621" y="3479777"/>
                  <a:ext cx="5092985" cy="1570395"/>
                  <a:chOff x="0" y="0"/>
                  <a:chExt cx="1467458" cy="452483"/>
                </a:xfrm>
              </p:grpSpPr>
              <p:sp>
                <p:nvSpPr>
                  <p:cNvPr id="38" name="Freeform 38"/>
                  <p:cNvSpPr/>
                  <p:nvPr/>
                </p:nvSpPr>
                <p:spPr>
                  <a:xfrm>
                    <a:off x="0" y="0"/>
                    <a:ext cx="1467458" cy="4524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458" h="452483">
                        <a:moveTo>
                          <a:pt x="1264258" y="0"/>
                        </a:moveTo>
                        <a:cubicBezTo>
                          <a:pt x="1376482" y="0"/>
                          <a:pt x="1467458" y="101292"/>
                          <a:pt x="1467458" y="226241"/>
                        </a:cubicBezTo>
                        <a:cubicBezTo>
                          <a:pt x="1467458" y="351191"/>
                          <a:pt x="1376482" y="452483"/>
                          <a:pt x="1264258" y="452483"/>
                        </a:cubicBezTo>
                        <a:lnTo>
                          <a:pt x="203200" y="452483"/>
                        </a:lnTo>
                        <a:cubicBezTo>
                          <a:pt x="90976" y="452483"/>
                          <a:pt x="0" y="351191"/>
                          <a:pt x="0" y="226241"/>
                        </a:cubicBezTo>
                        <a:cubicBezTo>
                          <a:pt x="0" y="101292"/>
                          <a:pt x="90976" y="0"/>
                          <a:pt x="2032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6675" cap="sq">
                    <a:solidFill>
                      <a:srgbClr val="63B1DB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39" name="TextBox 39"/>
                  <p:cNvSpPr txBox="1"/>
                  <p:nvPr/>
                </p:nvSpPr>
                <p:spPr>
                  <a:xfrm>
                    <a:off x="0" y="-38100"/>
                    <a:ext cx="1467458" cy="490583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  <a:spcBef>
                        <a:spcPct val="0"/>
                      </a:spcBef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  <p:sp>
              <p:nvSpPr>
                <p:cNvPr id="41" name="Freeform 41"/>
                <p:cNvSpPr/>
                <p:nvPr/>
              </p:nvSpPr>
              <p:spPr>
                <a:xfrm rot="10800000">
                  <a:off x="5105385" y="3750061"/>
                  <a:ext cx="1191843" cy="1028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0485" h="1113790">
                      <a:moveTo>
                        <a:pt x="738035" y="0"/>
                      </a:moveTo>
                      <a:lnTo>
                        <a:pt x="553720" y="0"/>
                      </a:lnTo>
                      <a:cubicBezTo>
                        <a:pt x="247650" y="0"/>
                        <a:pt x="0" y="247650"/>
                        <a:pt x="0" y="553720"/>
                      </a:cubicBezTo>
                      <a:cubicBezTo>
                        <a:pt x="0" y="859790"/>
                        <a:pt x="247650" y="1107440"/>
                        <a:pt x="553720" y="1107440"/>
                      </a:cubicBezTo>
                      <a:lnTo>
                        <a:pt x="738035" y="1113790"/>
                      </a:lnTo>
                      <a:lnTo>
                        <a:pt x="1290485" y="558800"/>
                      </a:lnTo>
                      <a:lnTo>
                        <a:pt x="738035" y="0"/>
                      </a:lnTo>
                      <a:close/>
                    </a:path>
                  </a:pathLst>
                </a:custGeom>
                <a:solidFill>
                  <a:srgbClr val="63B1DB"/>
                </a:solidFill>
              </p:spPr>
              <p:txBody>
                <a:bodyPr/>
                <a:lstStyle/>
                <a:p>
                  <a:endParaRPr lang="en-US" sz="1333" dirty="0">
                    <a:latin typeface="Montserrat" panose="00000500000000000000" pitchFamily="2" charset="0"/>
                  </a:endParaRPr>
                </a:p>
              </p:txBody>
            </p:sp>
            <p:grpSp>
              <p:nvGrpSpPr>
                <p:cNvPr id="42" name="Group 42"/>
                <p:cNvGrpSpPr/>
                <p:nvPr/>
              </p:nvGrpSpPr>
              <p:grpSpPr>
                <a:xfrm>
                  <a:off x="934571" y="5253743"/>
                  <a:ext cx="5092985" cy="1570395"/>
                  <a:chOff x="0" y="0"/>
                  <a:chExt cx="1467458" cy="452483"/>
                </a:xfrm>
              </p:grpSpPr>
              <p:sp>
                <p:nvSpPr>
                  <p:cNvPr id="43" name="Freeform 43"/>
                  <p:cNvSpPr/>
                  <p:nvPr/>
                </p:nvSpPr>
                <p:spPr>
                  <a:xfrm>
                    <a:off x="0" y="0"/>
                    <a:ext cx="1467458" cy="4524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458" h="452483">
                        <a:moveTo>
                          <a:pt x="1264258" y="0"/>
                        </a:moveTo>
                        <a:cubicBezTo>
                          <a:pt x="1376482" y="0"/>
                          <a:pt x="1467458" y="101292"/>
                          <a:pt x="1467458" y="226241"/>
                        </a:cubicBezTo>
                        <a:cubicBezTo>
                          <a:pt x="1467458" y="351191"/>
                          <a:pt x="1376482" y="452483"/>
                          <a:pt x="1264258" y="452483"/>
                        </a:cubicBezTo>
                        <a:lnTo>
                          <a:pt x="203200" y="452483"/>
                        </a:lnTo>
                        <a:cubicBezTo>
                          <a:pt x="90976" y="452483"/>
                          <a:pt x="0" y="351191"/>
                          <a:pt x="0" y="226241"/>
                        </a:cubicBezTo>
                        <a:cubicBezTo>
                          <a:pt x="0" y="101292"/>
                          <a:pt x="90976" y="0"/>
                          <a:pt x="2032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6675" cap="sq">
                    <a:solidFill>
                      <a:srgbClr val="8ED7E8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44" name="TextBox 44"/>
                  <p:cNvSpPr txBox="1"/>
                  <p:nvPr/>
                </p:nvSpPr>
                <p:spPr>
                  <a:xfrm>
                    <a:off x="0" y="-38100"/>
                    <a:ext cx="1467458" cy="490583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  <a:spcBef>
                        <a:spcPct val="0"/>
                      </a:spcBef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45" name="Group 45"/>
                <p:cNvGrpSpPr/>
                <p:nvPr/>
              </p:nvGrpSpPr>
              <p:grpSpPr>
                <a:xfrm rot="-10800000">
                  <a:off x="5105385" y="5544469"/>
                  <a:ext cx="1191843" cy="1027481"/>
                  <a:chOff x="0" y="0"/>
                  <a:chExt cx="1290485" cy="1112520"/>
                </a:xfrm>
              </p:grpSpPr>
              <p:sp>
                <p:nvSpPr>
                  <p:cNvPr id="46" name="Freeform 46"/>
                  <p:cNvSpPr/>
                  <p:nvPr/>
                </p:nvSpPr>
                <p:spPr>
                  <a:xfrm>
                    <a:off x="0" y="0"/>
                    <a:ext cx="1290485" cy="1113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0485" h="1113790">
                        <a:moveTo>
                          <a:pt x="738035" y="0"/>
                        </a:moveTo>
                        <a:lnTo>
                          <a:pt x="553720" y="0"/>
                        </a:lnTo>
                        <a:cubicBezTo>
                          <a:pt x="247650" y="0"/>
                          <a:pt x="0" y="247650"/>
                          <a:pt x="0" y="553720"/>
                        </a:cubicBezTo>
                        <a:cubicBezTo>
                          <a:pt x="0" y="859790"/>
                          <a:pt x="247650" y="1107440"/>
                          <a:pt x="553720" y="1107440"/>
                        </a:cubicBezTo>
                        <a:lnTo>
                          <a:pt x="738035" y="1113790"/>
                        </a:lnTo>
                        <a:lnTo>
                          <a:pt x="1290485" y="558800"/>
                        </a:lnTo>
                        <a:lnTo>
                          <a:pt x="738035" y="0"/>
                        </a:lnTo>
                        <a:close/>
                      </a:path>
                    </a:pathLst>
                  </a:custGeom>
                  <a:solidFill>
                    <a:srgbClr val="8ED7E8"/>
                  </a:solidFill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47" name="Group 47"/>
                <p:cNvGrpSpPr/>
                <p:nvPr/>
              </p:nvGrpSpPr>
              <p:grpSpPr>
                <a:xfrm>
                  <a:off x="2021073" y="7260436"/>
                  <a:ext cx="5092985" cy="1570395"/>
                  <a:chOff x="0" y="0"/>
                  <a:chExt cx="1467458" cy="452483"/>
                </a:xfrm>
              </p:grpSpPr>
              <p:sp>
                <p:nvSpPr>
                  <p:cNvPr id="48" name="Freeform 48"/>
                  <p:cNvSpPr/>
                  <p:nvPr/>
                </p:nvSpPr>
                <p:spPr>
                  <a:xfrm>
                    <a:off x="0" y="0"/>
                    <a:ext cx="1467458" cy="4524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458" h="452483">
                        <a:moveTo>
                          <a:pt x="1264258" y="0"/>
                        </a:moveTo>
                        <a:cubicBezTo>
                          <a:pt x="1376482" y="0"/>
                          <a:pt x="1467458" y="101292"/>
                          <a:pt x="1467458" y="226241"/>
                        </a:cubicBezTo>
                        <a:cubicBezTo>
                          <a:pt x="1467458" y="351191"/>
                          <a:pt x="1376482" y="452483"/>
                          <a:pt x="1264258" y="452483"/>
                        </a:cubicBezTo>
                        <a:lnTo>
                          <a:pt x="203200" y="452483"/>
                        </a:lnTo>
                        <a:cubicBezTo>
                          <a:pt x="90976" y="452483"/>
                          <a:pt x="0" y="351191"/>
                          <a:pt x="0" y="226241"/>
                        </a:cubicBezTo>
                        <a:cubicBezTo>
                          <a:pt x="0" y="101292"/>
                          <a:pt x="90976" y="0"/>
                          <a:pt x="2032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6675" cap="sq">
                    <a:solidFill>
                      <a:srgbClr val="91E1D5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49" name="TextBox 49"/>
                  <p:cNvSpPr txBox="1"/>
                  <p:nvPr/>
                </p:nvSpPr>
                <p:spPr>
                  <a:xfrm>
                    <a:off x="0" y="-38100"/>
                    <a:ext cx="1467458" cy="490583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  <a:spcBef>
                        <a:spcPct val="0"/>
                      </a:spcBef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50" name="Group 50"/>
                <p:cNvGrpSpPr/>
                <p:nvPr/>
              </p:nvGrpSpPr>
              <p:grpSpPr>
                <a:xfrm rot="-10800000">
                  <a:off x="6471827" y="7333939"/>
                  <a:ext cx="1191843" cy="1027481"/>
                  <a:chOff x="0" y="0"/>
                  <a:chExt cx="1290485" cy="1112520"/>
                </a:xfrm>
              </p:grpSpPr>
              <p:sp>
                <p:nvSpPr>
                  <p:cNvPr id="51" name="Freeform 51"/>
                  <p:cNvSpPr/>
                  <p:nvPr/>
                </p:nvSpPr>
                <p:spPr>
                  <a:xfrm>
                    <a:off x="0" y="0"/>
                    <a:ext cx="1290485" cy="1113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0485" h="1113790">
                        <a:moveTo>
                          <a:pt x="738035" y="0"/>
                        </a:moveTo>
                        <a:lnTo>
                          <a:pt x="553720" y="0"/>
                        </a:lnTo>
                        <a:cubicBezTo>
                          <a:pt x="247650" y="0"/>
                          <a:pt x="0" y="247650"/>
                          <a:pt x="0" y="553720"/>
                        </a:cubicBezTo>
                        <a:cubicBezTo>
                          <a:pt x="0" y="859790"/>
                          <a:pt x="247650" y="1107440"/>
                          <a:pt x="553720" y="1107440"/>
                        </a:cubicBezTo>
                        <a:lnTo>
                          <a:pt x="738035" y="1113790"/>
                        </a:lnTo>
                        <a:lnTo>
                          <a:pt x="1290485" y="558800"/>
                        </a:lnTo>
                        <a:lnTo>
                          <a:pt x="738035" y="0"/>
                        </a:lnTo>
                        <a:close/>
                      </a:path>
                    </a:pathLst>
                  </a:custGeom>
                  <a:solidFill>
                    <a:srgbClr val="91E1D5"/>
                  </a:solidFill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52" name="Group 52"/>
                <p:cNvGrpSpPr/>
                <p:nvPr/>
              </p:nvGrpSpPr>
              <p:grpSpPr>
                <a:xfrm>
                  <a:off x="11225222" y="1671038"/>
                  <a:ext cx="5092985" cy="1570395"/>
                  <a:chOff x="0" y="0"/>
                  <a:chExt cx="1467458" cy="452483"/>
                </a:xfrm>
              </p:grpSpPr>
              <p:sp>
                <p:nvSpPr>
                  <p:cNvPr id="53" name="Freeform 53"/>
                  <p:cNvSpPr/>
                  <p:nvPr/>
                </p:nvSpPr>
                <p:spPr>
                  <a:xfrm>
                    <a:off x="0" y="0"/>
                    <a:ext cx="1467458" cy="45248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458" h="452483">
                        <a:moveTo>
                          <a:pt x="1264258" y="0"/>
                        </a:moveTo>
                        <a:cubicBezTo>
                          <a:pt x="1376482" y="0"/>
                          <a:pt x="1467458" y="101292"/>
                          <a:pt x="1467458" y="226241"/>
                        </a:cubicBezTo>
                        <a:cubicBezTo>
                          <a:pt x="1467458" y="351191"/>
                          <a:pt x="1376482" y="452483"/>
                          <a:pt x="1264258" y="452483"/>
                        </a:cubicBezTo>
                        <a:lnTo>
                          <a:pt x="203200" y="452483"/>
                        </a:lnTo>
                        <a:cubicBezTo>
                          <a:pt x="90976" y="452483"/>
                          <a:pt x="0" y="351191"/>
                          <a:pt x="0" y="226241"/>
                        </a:cubicBezTo>
                        <a:cubicBezTo>
                          <a:pt x="0" y="101292"/>
                          <a:pt x="90976" y="0"/>
                          <a:pt x="2032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6675" cap="sq">
                    <a:solidFill>
                      <a:srgbClr val="91DFB1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54" name="TextBox 54"/>
                  <p:cNvSpPr txBox="1"/>
                  <p:nvPr/>
                </p:nvSpPr>
                <p:spPr>
                  <a:xfrm>
                    <a:off x="0" y="-38100"/>
                    <a:ext cx="1467458" cy="490583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  <a:spcBef>
                        <a:spcPct val="0"/>
                      </a:spcBef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55" name="Group 55"/>
                <p:cNvGrpSpPr/>
                <p:nvPr/>
              </p:nvGrpSpPr>
              <p:grpSpPr>
                <a:xfrm>
                  <a:off x="10929773" y="1961764"/>
                  <a:ext cx="1191843" cy="1027481"/>
                  <a:chOff x="0" y="0"/>
                  <a:chExt cx="1290485" cy="1112520"/>
                </a:xfrm>
              </p:grpSpPr>
              <p:sp>
                <p:nvSpPr>
                  <p:cNvPr id="56" name="Freeform 56"/>
                  <p:cNvSpPr/>
                  <p:nvPr/>
                </p:nvSpPr>
                <p:spPr>
                  <a:xfrm>
                    <a:off x="0" y="0"/>
                    <a:ext cx="1290485" cy="1113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0485" h="1113790">
                        <a:moveTo>
                          <a:pt x="738035" y="0"/>
                        </a:moveTo>
                        <a:lnTo>
                          <a:pt x="553720" y="0"/>
                        </a:lnTo>
                        <a:cubicBezTo>
                          <a:pt x="247650" y="0"/>
                          <a:pt x="0" y="247650"/>
                          <a:pt x="0" y="553720"/>
                        </a:cubicBezTo>
                        <a:cubicBezTo>
                          <a:pt x="0" y="859790"/>
                          <a:pt x="247650" y="1107440"/>
                          <a:pt x="553720" y="1107440"/>
                        </a:cubicBezTo>
                        <a:lnTo>
                          <a:pt x="738035" y="1113790"/>
                        </a:lnTo>
                        <a:lnTo>
                          <a:pt x="1290485" y="558800"/>
                        </a:lnTo>
                        <a:lnTo>
                          <a:pt x="738035" y="0"/>
                        </a:lnTo>
                        <a:close/>
                      </a:path>
                    </a:pathLst>
                  </a:custGeom>
                  <a:solidFill>
                    <a:srgbClr val="91DFB1"/>
                  </a:solidFill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60" name="Group 60"/>
                <p:cNvGrpSpPr/>
                <p:nvPr/>
              </p:nvGrpSpPr>
              <p:grpSpPr>
                <a:xfrm>
                  <a:off x="12164372" y="3770503"/>
                  <a:ext cx="1191843" cy="1027481"/>
                  <a:chOff x="0" y="0"/>
                  <a:chExt cx="1290485" cy="1112520"/>
                </a:xfrm>
              </p:grpSpPr>
              <p:sp>
                <p:nvSpPr>
                  <p:cNvPr id="61" name="Freeform 61"/>
                  <p:cNvSpPr/>
                  <p:nvPr/>
                </p:nvSpPr>
                <p:spPr>
                  <a:xfrm>
                    <a:off x="0" y="0"/>
                    <a:ext cx="1290485" cy="1113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0485" h="1113790">
                        <a:moveTo>
                          <a:pt x="738035" y="0"/>
                        </a:moveTo>
                        <a:lnTo>
                          <a:pt x="553720" y="0"/>
                        </a:lnTo>
                        <a:cubicBezTo>
                          <a:pt x="247650" y="0"/>
                          <a:pt x="0" y="247650"/>
                          <a:pt x="0" y="553720"/>
                        </a:cubicBezTo>
                        <a:cubicBezTo>
                          <a:pt x="0" y="859790"/>
                          <a:pt x="247650" y="1107440"/>
                          <a:pt x="553720" y="1107440"/>
                        </a:cubicBezTo>
                        <a:lnTo>
                          <a:pt x="738035" y="1113790"/>
                        </a:lnTo>
                        <a:lnTo>
                          <a:pt x="1290485" y="558800"/>
                        </a:lnTo>
                        <a:lnTo>
                          <a:pt x="738035" y="0"/>
                        </a:lnTo>
                        <a:close/>
                      </a:path>
                    </a:pathLst>
                  </a:custGeom>
                  <a:solidFill>
                    <a:srgbClr val="F8D389"/>
                  </a:solidFill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65" name="Group 65"/>
                <p:cNvGrpSpPr/>
                <p:nvPr/>
              </p:nvGrpSpPr>
              <p:grpSpPr>
                <a:xfrm>
                  <a:off x="12173008" y="5579023"/>
                  <a:ext cx="1191843" cy="1027481"/>
                  <a:chOff x="0" y="0"/>
                  <a:chExt cx="1290485" cy="1112520"/>
                </a:xfrm>
              </p:grpSpPr>
              <p:sp>
                <p:nvSpPr>
                  <p:cNvPr id="66" name="Freeform 66"/>
                  <p:cNvSpPr/>
                  <p:nvPr/>
                </p:nvSpPr>
                <p:spPr>
                  <a:xfrm>
                    <a:off x="0" y="0"/>
                    <a:ext cx="1290485" cy="1113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0485" h="1113790">
                        <a:moveTo>
                          <a:pt x="738035" y="0"/>
                        </a:moveTo>
                        <a:lnTo>
                          <a:pt x="553720" y="0"/>
                        </a:lnTo>
                        <a:cubicBezTo>
                          <a:pt x="247650" y="0"/>
                          <a:pt x="0" y="247650"/>
                          <a:pt x="0" y="553720"/>
                        </a:cubicBezTo>
                        <a:cubicBezTo>
                          <a:pt x="0" y="859790"/>
                          <a:pt x="247650" y="1107440"/>
                          <a:pt x="553720" y="1107440"/>
                        </a:cubicBezTo>
                        <a:lnTo>
                          <a:pt x="738035" y="1113790"/>
                        </a:lnTo>
                        <a:lnTo>
                          <a:pt x="1290485" y="558800"/>
                        </a:lnTo>
                        <a:lnTo>
                          <a:pt x="738035" y="0"/>
                        </a:lnTo>
                        <a:close/>
                      </a:path>
                    </a:pathLst>
                  </a:custGeom>
                  <a:solidFill>
                    <a:srgbClr val="F8B27C"/>
                  </a:solidFill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67" name="Group 67"/>
                <p:cNvGrpSpPr/>
                <p:nvPr/>
              </p:nvGrpSpPr>
              <p:grpSpPr>
                <a:xfrm>
                  <a:off x="11268673" y="6937138"/>
                  <a:ext cx="7054393" cy="1818582"/>
                  <a:chOff x="0" y="-38100"/>
                  <a:chExt cx="2032605" cy="523994"/>
                </a:xfrm>
              </p:grpSpPr>
              <p:sp>
                <p:nvSpPr>
                  <p:cNvPr id="68" name="Freeform 68"/>
                  <p:cNvSpPr/>
                  <p:nvPr/>
                </p:nvSpPr>
                <p:spPr>
                  <a:xfrm>
                    <a:off x="0" y="0"/>
                    <a:ext cx="2032605" cy="4858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467458" h="452483">
                        <a:moveTo>
                          <a:pt x="1264258" y="0"/>
                        </a:moveTo>
                        <a:cubicBezTo>
                          <a:pt x="1376482" y="0"/>
                          <a:pt x="1467458" y="101292"/>
                          <a:pt x="1467458" y="226241"/>
                        </a:cubicBezTo>
                        <a:cubicBezTo>
                          <a:pt x="1467458" y="351191"/>
                          <a:pt x="1376482" y="452483"/>
                          <a:pt x="1264258" y="452483"/>
                        </a:cubicBezTo>
                        <a:lnTo>
                          <a:pt x="203200" y="452483"/>
                        </a:lnTo>
                        <a:cubicBezTo>
                          <a:pt x="90976" y="452483"/>
                          <a:pt x="0" y="351191"/>
                          <a:pt x="0" y="226241"/>
                        </a:cubicBezTo>
                        <a:cubicBezTo>
                          <a:pt x="0" y="101292"/>
                          <a:pt x="90976" y="0"/>
                          <a:pt x="203200" y="0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 w="66675" cap="sq">
                    <a:solidFill>
                      <a:srgbClr val="FF8379"/>
                    </a:solidFill>
                    <a:prstDash val="solid"/>
                    <a:miter/>
                  </a:ln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  <p:sp>
                <p:nvSpPr>
                  <p:cNvPr id="69" name="TextBox 69"/>
                  <p:cNvSpPr txBox="1"/>
                  <p:nvPr/>
                </p:nvSpPr>
                <p:spPr>
                  <a:xfrm>
                    <a:off x="0" y="-38100"/>
                    <a:ext cx="1467458" cy="490583"/>
                  </a:xfrm>
                  <a:prstGeom prst="rect">
                    <a:avLst/>
                  </a:prstGeom>
                </p:spPr>
                <p:txBody>
                  <a:bodyPr lIns="33858" tIns="33858" rIns="33858" bIns="33858" rtlCol="0" anchor="ctr"/>
                  <a:lstStyle/>
                  <a:p>
                    <a:pPr algn="ctr">
                      <a:lnSpc>
                        <a:spcPts val="1837"/>
                      </a:lnSpc>
                      <a:spcBef>
                        <a:spcPct val="0"/>
                      </a:spcBef>
                    </a:pPr>
                    <a:endParaRPr sz="1333">
                      <a:latin typeface="Montserrat" panose="00000500000000000000" pitchFamily="2" charset="0"/>
                    </a:endParaRPr>
                  </a:p>
                </p:txBody>
              </p:sp>
            </p:grpSp>
            <p:grpSp>
              <p:nvGrpSpPr>
                <p:cNvPr id="70" name="Group 70"/>
                <p:cNvGrpSpPr/>
                <p:nvPr/>
              </p:nvGrpSpPr>
              <p:grpSpPr>
                <a:xfrm>
                  <a:off x="10973224" y="7360094"/>
                  <a:ext cx="1191843" cy="1027481"/>
                  <a:chOff x="0" y="0"/>
                  <a:chExt cx="1290485" cy="1112520"/>
                </a:xfrm>
              </p:grpSpPr>
              <p:sp>
                <p:nvSpPr>
                  <p:cNvPr id="71" name="Freeform 71"/>
                  <p:cNvSpPr/>
                  <p:nvPr/>
                </p:nvSpPr>
                <p:spPr>
                  <a:xfrm>
                    <a:off x="0" y="0"/>
                    <a:ext cx="1290485" cy="11137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290485" h="1113790">
                        <a:moveTo>
                          <a:pt x="738035" y="0"/>
                        </a:moveTo>
                        <a:lnTo>
                          <a:pt x="553720" y="0"/>
                        </a:lnTo>
                        <a:cubicBezTo>
                          <a:pt x="247650" y="0"/>
                          <a:pt x="0" y="247650"/>
                          <a:pt x="0" y="553720"/>
                        </a:cubicBezTo>
                        <a:cubicBezTo>
                          <a:pt x="0" y="859790"/>
                          <a:pt x="247650" y="1107440"/>
                          <a:pt x="553720" y="1107440"/>
                        </a:cubicBezTo>
                        <a:lnTo>
                          <a:pt x="738035" y="1113790"/>
                        </a:lnTo>
                        <a:lnTo>
                          <a:pt x="1290485" y="558800"/>
                        </a:lnTo>
                        <a:lnTo>
                          <a:pt x="738035" y="0"/>
                        </a:lnTo>
                        <a:close/>
                      </a:path>
                    </a:pathLst>
                  </a:custGeom>
                  <a:solidFill>
                    <a:srgbClr val="FF8379"/>
                  </a:solidFill>
                </p:spPr>
                <p:txBody>
                  <a:bodyPr/>
                  <a:lstStyle/>
                  <a:p>
                    <a:endParaRPr lang="en-US" sz="1333">
                      <a:latin typeface="Montserrat" panose="00000500000000000000" pitchFamily="2" charset="0"/>
                    </a:endParaRPr>
                  </a:p>
                </p:txBody>
              </p:sp>
            </p:grpSp>
            <p:sp>
              <p:nvSpPr>
                <p:cNvPr id="72" name="Freeform 72"/>
                <p:cNvSpPr/>
                <p:nvPr/>
              </p:nvSpPr>
              <p:spPr>
                <a:xfrm>
                  <a:off x="5500984" y="5723829"/>
                  <a:ext cx="626457" cy="62645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6457" h="626457">
                      <a:moveTo>
                        <a:pt x="0" y="0"/>
                      </a:moveTo>
                      <a:lnTo>
                        <a:pt x="626457" y="0"/>
                      </a:lnTo>
                      <a:lnTo>
                        <a:pt x="626457" y="626457"/>
                      </a:lnTo>
                      <a:lnTo>
                        <a:pt x="0" y="62645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5">
                    <a:extLst>
                      <a:ext uri="{96DAC541-7B7A-43D3-8B79-37D633B846F1}">
                        <asvg:svgBlip xmlns="" xmlns:asvg="http://schemas.microsoft.com/office/drawing/2016/SVG/main" r:embed="rId6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sz="1333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3" name="Freeform 73"/>
                <p:cNvSpPr/>
                <p:nvPr/>
              </p:nvSpPr>
              <p:spPr>
                <a:xfrm>
                  <a:off x="11156029" y="7576688"/>
                  <a:ext cx="630436" cy="6304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30436" h="630436">
                      <a:moveTo>
                        <a:pt x="0" y="0"/>
                      </a:moveTo>
                      <a:lnTo>
                        <a:pt x="630436" y="0"/>
                      </a:lnTo>
                      <a:lnTo>
                        <a:pt x="630436" y="630437"/>
                      </a:lnTo>
                      <a:lnTo>
                        <a:pt x="0" y="63043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7">
                    <a:extLst>
                      <a:ext uri="{96DAC541-7B7A-43D3-8B79-37D633B846F1}">
                        <asvg:svgBlip xmlns="" xmlns:asvg="http://schemas.microsoft.com/office/drawing/2016/SVG/main" r:embed="rId8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sz="1333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4" name="Freeform 74"/>
                <p:cNvSpPr/>
                <p:nvPr/>
              </p:nvSpPr>
              <p:spPr>
                <a:xfrm>
                  <a:off x="11077649" y="2279356"/>
                  <a:ext cx="718657" cy="4782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657" h="478233">
                      <a:moveTo>
                        <a:pt x="0" y="0"/>
                      </a:moveTo>
                      <a:lnTo>
                        <a:pt x="718656" y="0"/>
                      </a:lnTo>
                      <a:lnTo>
                        <a:pt x="718656" y="478234"/>
                      </a:lnTo>
                      <a:lnTo>
                        <a:pt x="0" y="47823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9">
                    <a:extLst>
                      <a:ext uri="{96DAC541-7B7A-43D3-8B79-37D633B846F1}">
                        <asvg:svgBlip xmlns="" xmlns:asvg="http://schemas.microsoft.com/office/drawing/2016/SVG/main" r:embed="rId10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sz="1333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5" name="Freeform 75"/>
                <p:cNvSpPr/>
                <p:nvPr/>
              </p:nvSpPr>
              <p:spPr>
                <a:xfrm>
                  <a:off x="6918300" y="7594623"/>
                  <a:ext cx="558423" cy="5584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8423" h="558423">
                      <a:moveTo>
                        <a:pt x="0" y="0"/>
                      </a:moveTo>
                      <a:lnTo>
                        <a:pt x="558422" y="0"/>
                      </a:lnTo>
                      <a:lnTo>
                        <a:pt x="558422" y="558423"/>
                      </a:lnTo>
                      <a:lnTo>
                        <a:pt x="0" y="558423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1">
                    <a:extLst>
                      <a:ext uri="{96DAC541-7B7A-43D3-8B79-37D633B846F1}">
                        <asvg:svgBlip xmlns="" xmlns:asvg="http://schemas.microsoft.com/office/drawing/2016/SVG/main" r:embed="rId12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sz="1333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6" name="Freeform 76"/>
                <p:cNvSpPr/>
                <p:nvPr/>
              </p:nvSpPr>
              <p:spPr>
                <a:xfrm>
                  <a:off x="12439708" y="3959362"/>
                  <a:ext cx="450196" cy="6765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0196" h="676524">
                      <a:moveTo>
                        <a:pt x="0" y="0"/>
                      </a:moveTo>
                      <a:lnTo>
                        <a:pt x="450196" y="0"/>
                      </a:lnTo>
                      <a:lnTo>
                        <a:pt x="450196" y="676524"/>
                      </a:lnTo>
                      <a:lnTo>
                        <a:pt x="0" y="67652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3">
                    <a:extLst>
                      <a:ext uri="{96DAC541-7B7A-43D3-8B79-37D633B846F1}">
                        <asvg:svgBlip xmlns="" xmlns:asvg="http://schemas.microsoft.com/office/drawing/2016/SVG/main" r:embed="rId14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sz="1333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100" name="Freeform 77"/>
                <p:cNvSpPr/>
                <p:nvPr/>
              </p:nvSpPr>
              <p:spPr>
                <a:xfrm>
                  <a:off x="12459820" y="5794793"/>
                  <a:ext cx="564455" cy="55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4455" h="557400">
                      <a:moveTo>
                        <a:pt x="0" y="0"/>
                      </a:moveTo>
                      <a:lnTo>
                        <a:pt x="564456" y="0"/>
                      </a:lnTo>
                      <a:lnTo>
                        <a:pt x="564456" y="557400"/>
                      </a:lnTo>
                      <a:lnTo>
                        <a:pt x="0" y="55740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blipFill>
                  <a:blip r:embed="rId15">
                    <a:extLst>
                      <a:ext uri="{96DAC541-7B7A-43D3-8B79-37D633B846F1}">
                        <asvg:svgBlip xmlns="" xmlns:asvg="http://schemas.microsoft.com/office/drawing/2016/SVG/main" r:embed="rId16"/>
                      </a:ext>
                    </a:extLst>
                  </a:blip>
                  <a:stretch>
                    <a:fillRect/>
                  </a:stretch>
                </a:blipFill>
                <a:ln cap="sq">
                  <a:noFill/>
                  <a:prstDash val="solid"/>
                  <a:miter/>
                </a:ln>
              </p:spPr>
              <p:txBody>
                <a:bodyPr/>
                <a:lstStyle/>
                <a:p>
                  <a:endParaRPr lang="en-US" sz="1333">
                    <a:latin typeface="Montserrat" panose="00000500000000000000" pitchFamily="2" charset="0"/>
                  </a:endParaRPr>
                </a:p>
              </p:txBody>
            </p:sp>
            <p:sp>
              <p:nvSpPr>
                <p:cNvPr id="77" name="TextBox 80">
                  <a:extLst>
                    <a:ext uri="{FF2B5EF4-FFF2-40B4-BE49-F238E27FC236}">
                      <a16:creationId xmlns:a16="http://schemas.microsoft.com/office/drawing/2014/main" id="{F0A5E2B4-A3BC-FA10-9401-6B995D3F70E1}"/>
                    </a:ext>
                  </a:extLst>
                </p:cNvPr>
                <p:cNvSpPr txBox="1"/>
                <p:nvPr/>
              </p:nvSpPr>
              <p:spPr>
                <a:xfrm>
                  <a:off x="2100343" y="7515528"/>
                  <a:ext cx="4472618" cy="1163796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  <a:spcBef>
                      <a:spcPts val="400"/>
                    </a:spcBef>
                    <a:spcAft>
                      <a:spcPts val="400"/>
                    </a:spcAft>
                  </a:pPr>
                  <a:r>
                    <a:rPr lang="ru-RU" sz="1333" dirty="0">
                      <a:solidFill>
                        <a:schemeClr val="accent5">
                          <a:lumMod val="50000"/>
                        </a:schemeClr>
                      </a:solidFill>
                      <a:latin typeface="Montserrat" panose="00000500000000000000" pitchFamily="2" charset="0"/>
                      <a:ea typeface="Verdana" panose="020B0604030504040204" pitchFamily="34" charset="0"/>
                      <a:cs typeface="Arial" panose="020B0604020202020204" pitchFamily="34" charset="0"/>
                      <a:sym typeface="Montserrat"/>
                    </a:rPr>
                    <a:t>Мировая экономика становится более </a:t>
                  </a:r>
                  <a:r>
                    <a:rPr lang="ru-RU" sz="1333" b="1" dirty="0">
                      <a:solidFill>
                        <a:schemeClr val="accent5">
                          <a:lumMod val="50000"/>
                        </a:schemeClr>
                      </a:solidFill>
                      <a:latin typeface="Montserrat" panose="00000500000000000000" pitchFamily="2" charset="0"/>
                      <a:ea typeface="Verdana" panose="020B0604030504040204" pitchFamily="34" charset="0"/>
                      <a:cs typeface="Arial" panose="020B0604020202020204" pitchFamily="34" charset="0"/>
                      <a:sym typeface="Montserrat"/>
                    </a:rPr>
                    <a:t>волатильной </a:t>
                  </a:r>
                  <a:r>
                    <a:rPr lang="ru-RU" sz="1333" dirty="0">
                      <a:solidFill>
                        <a:schemeClr val="accent5">
                          <a:lumMod val="50000"/>
                        </a:schemeClr>
                      </a:solidFill>
                      <a:latin typeface="Montserrat" panose="00000500000000000000" pitchFamily="2" charset="0"/>
                      <a:ea typeface="Verdana" panose="020B0604030504040204" pitchFamily="34" charset="0"/>
                      <a:cs typeface="Arial" panose="020B0604020202020204" pitchFamily="34" charset="0"/>
                      <a:sym typeface="Montserrat"/>
                    </a:rPr>
                    <a:t>и </a:t>
                  </a:r>
                  <a:r>
                    <a:rPr lang="ru-RU" sz="1333" b="1" dirty="0">
                      <a:solidFill>
                        <a:schemeClr val="accent5">
                          <a:lumMod val="50000"/>
                        </a:schemeClr>
                      </a:solidFill>
                      <a:latin typeface="Montserrat" panose="00000500000000000000" pitchFamily="2" charset="0"/>
                      <a:ea typeface="Verdana" panose="020B0604030504040204" pitchFamily="34" charset="0"/>
                      <a:cs typeface="Arial" panose="020B0604020202020204" pitchFamily="34" charset="0"/>
                      <a:sym typeface="Montserrat"/>
                    </a:rPr>
                    <a:t>непредсказуемой</a:t>
                  </a:r>
                  <a:endParaRPr lang="en-US" sz="1333" dirty="0">
                    <a:solidFill>
                      <a:schemeClr val="accent5">
                        <a:lumMod val="50000"/>
                      </a:schemeClr>
                    </a:solidFill>
                    <a:latin typeface="Montserrat" panose="00000500000000000000" pitchFamily="2" charset="0"/>
                    <a:ea typeface="Verdana" panose="020B0604030504040204" pitchFamily="34" charset="0"/>
                    <a:cs typeface="Arial" panose="020B0604020202020204" pitchFamily="34" charset="0"/>
                    <a:sym typeface="Montserrat"/>
                  </a:endParaRPr>
                </a:p>
              </p:txBody>
            </p:sp>
          </p:grpSp>
        </p:grpSp>
        <p:sp>
          <p:nvSpPr>
            <p:cNvPr id="88" name="Freeform 85">
              <a:extLst>
                <a:ext uri="{FF2B5EF4-FFF2-40B4-BE49-F238E27FC236}">
                  <a16:creationId xmlns:a16="http://schemas.microsoft.com/office/drawing/2014/main" id="{1490C19B-32AC-A620-097B-1C4146AEDDF1}"/>
                </a:ext>
              </a:extLst>
            </p:cNvPr>
            <p:cNvSpPr/>
            <p:nvPr/>
          </p:nvSpPr>
          <p:spPr>
            <a:xfrm>
              <a:off x="6810973" y="2214790"/>
              <a:ext cx="559093" cy="627165"/>
            </a:xfrm>
            <a:custGeom>
              <a:avLst/>
              <a:gdLst/>
              <a:ahLst/>
              <a:cxnLst/>
              <a:rect l="l" t="t" r="r" b="b"/>
              <a:pathLst>
                <a:path w="824788" h="771177">
                  <a:moveTo>
                    <a:pt x="0" y="0"/>
                  </a:moveTo>
                  <a:lnTo>
                    <a:pt x="824788" y="0"/>
                  </a:lnTo>
                  <a:lnTo>
                    <a:pt x="824788" y="771177"/>
                  </a:lnTo>
                  <a:lnTo>
                    <a:pt x="0" y="77117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7">
                <a:extLst>
                  <a:ext uri="{96DAC541-7B7A-43D3-8B79-37D633B846F1}">
                    <asvg:svgBlip xmlns="" xmlns:asvg="http://schemas.microsoft.com/office/drawing/2016/SVG/main" r:embed="rId18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0" name="Freeform 97">
              <a:extLst>
                <a:ext uri="{FF2B5EF4-FFF2-40B4-BE49-F238E27FC236}">
                  <a16:creationId xmlns:a16="http://schemas.microsoft.com/office/drawing/2014/main" id="{BEE5427E-0F55-CBB4-F6C5-1696304207F6}"/>
                </a:ext>
              </a:extLst>
            </p:cNvPr>
            <p:cNvSpPr/>
            <p:nvPr/>
          </p:nvSpPr>
          <p:spPr>
            <a:xfrm>
              <a:off x="5511209" y="4097337"/>
              <a:ext cx="698645" cy="598782"/>
            </a:xfrm>
            <a:custGeom>
              <a:avLst/>
              <a:gdLst/>
              <a:ahLst/>
              <a:cxnLst/>
              <a:rect l="l" t="t" r="r" b="b"/>
              <a:pathLst>
                <a:path w="839112" h="714294">
                  <a:moveTo>
                    <a:pt x="0" y="0"/>
                  </a:moveTo>
                  <a:lnTo>
                    <a:pt x="839112" y="0"/>
                  </a:lnTo>
                  <a:lnTo>
                    <a:pt x="839112" y="714295"/>
                  </a:lnTo>
                  <a:lnTo>
                    <a:pt x="0" y="71429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9">
                <a:extLst>
                  <a:ext uri="{96DAC541-7B7A-43D3-8B79-37D633B846F1}">
                    <asvg:svgBlip xmlns="" xmlns:asvg="http://schemas.microsoft.com/office/drawing/2016/SVG/main" r:embed="rId20"/>
                  </a:ext>
                </a:extLst>
              </a:blip>
              <a:stretch>
                <a:fillRect/>
              </a:stretch>
            </a:blip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 sz="120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7BFBE691-0A49-6C45-DB85-F749C9AC3F19}"/>
                </a:ext>
              </a:extLst>
            </p:cNvPr>
            <p:cNvSpPr txBox="1"/>
            <p:nvPr/>
          </p:nvSpPr>
          <p:spPr>
            <a:xfrm>
              <a:off x="11946782" y="2078741"/>
              <a:ext cx="3954785" cy="8989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ru-RU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В </a:t>
              </a:r>
              <a:r>
                <a:rPr lang="ru-RU" sz="1333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экономике Вьетнама </a:t>
              </a:r>
              <a:r>
                <a:rPr lang="ru-RU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еще </a:t>
              </a:r>
              <a:r>
                <a:rPr lang="ru-RU" sz="1333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много нерешенных узких мест</a:t>
              </a:r>
              <a:endParaRPr lang="vi-VN" sz="1333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  <a:ea typeface="Helvetica World Bold"/>
                <a:cs typeface="Helvetica World Bold"/>
                <a:sym typeface="Helvetica World Bold"/>
              </a:endParaRPr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586C1D78-ED3D-70A1-5079-4748F44FCF68}"/>
                </a:ext>
              </a:extLst>
            </p:cNvPr>
            <p:cNvSpPr txBox="1"/>
            <p:nvPr/>
          </p:nvSpPr>
          <p:spPr>
            <a:xfrm>
              <a:off x="1023019" y="3793077"/>
              <a:ext cx="4488191" cy="14469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ru-RU" sz="1333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Торговая война </a:t>
              </a:r>
              <a:r>
                <a:rPr lang="ru-RU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и политика </a:t>
              </a:r>
              <a:r>
                <a:rPr lang="ru-RU" sz="1333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взаимных тарифов</a:t>
              </a:r>
              <a:r>
                <a:rPr lang="en-US" sz="1333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 </a:t>
              </a:r>
              <a:r>
                <a:rPr lang="ru-RU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оказывают сильное влияние на мировую экономику</a:t>
              </a:r>
              <a:endParaRPr lang="vi-VN" sz="1333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  <a:ea typeface="Helvetica World Bold"/>
                <a:cs typeface="Helvetica World Bold"/>
                <a:sym typeface="Helvetica World Bold"/>
              </a:endParaRPr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id="{3F92AD79-0539-8261-7FCF-D0B4EA59AF7C}"/>
                </a:ext>
              </a:extLst>
            </p:cNvPr>
            <p:cNvSpPr txBox="1"/>
            <p:nvPr/>
          </p:nvSpPr>
          <p:spPr>
            <a:xfrm>
              <a:off x="971802" y="5593246"/>
              <a:ext cx="4560139" cy="144692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ru-RU" sz="1333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Стратегическая конкуренция </a:t>
              </a:r>
              <a:r>
                <a:rPr lang="ru-RU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между крупными державами</a:t>
              </a:r>
              <a:r>
                <a:rPr lang="vi-VN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, </a:t>
              </a:r>
              <a:r>
                <a:rPr lang="ru-RU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центрами силы претерпевает </a:t>
              </a:r>
              <a:r>
                <a:rPr lang="ru-RU" sz="1333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сильную корректировку</a:t>
              </a:r>
              <a:endParaRPr lang="vi-VN" sz="1333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  <a:ea typeface="Helvetica World Bold"/>
                <a:cs typeface="Helvetica World Bold"/>
                <a:sym typeface="Helvetica World Bold"/>
              </a:endParaRPr>
            </a:p>
          </p:txBody>
        </p:sp>
        <p:sp>
          <p:nvSpPr>
            <p:cNvPr id="110" name="TextBox 102">
              <a:extLst>
                <a:ext uri="{FF2B5EF4-FFF2-40B4-BE49-F238E27FC236}">
                  <a16:creationId xmlns:a16="http://schemas.microsoft.com/office/drawing/2014/main" id="{53358EA0-1CB0-F1DD-51BC-96E754D22812}"/>
                </a:ext>
              </a:extLst>
            </p:cNvPr>
            <p:cNvSpPr txBox="1"/>
            <p:nvPr/>
          </p:nvSpPr>
          <p:spPr>
            <a:xfrm>
              <a:off x="7695239" y="3639854"/>
              <a:ext cx="3337141" cy="32009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ru-RU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НЕОБХОДИМО ОБЕСПЕЧИТЬ </a:t>
              </a:r>
              <a:r>
                <a:rPr lang="ru-RU" sz="1333" b="1" dirty="0">
                  <a:solidFill>
                    <a:srgbClr val="FF0000"/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БЫСТРЫЙ</a:t>
              </a:r>
              <a:r>
                <a:rPr lang="en-US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, </a:t>
              </a:r>
              <a:r>
                <a:rPr lang="ru-RU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УСТОЙЧИВЫЙ </a:t>
              </a:r>
              <a:r>
                <a:rPr lang="ru-RU" sz="1333" b="1" dirty="0">
                  <a:solidFill>
                    <a:srgbClr val="FF0000"/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РОСТ</a:t>
              </a:r>
              <a:r>
                <a:rPr lang="en-US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, </a:t>
              </a:r>
              <a:r>
                <a:rPr lang="ru-RU" sz="1333" b="1" dirty="0">
                  <a:solidFill>
                    <a:srgbClr val="FF0000"/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ПРЕОДОЛЕТЬ ЛОВУШКУ СРЕДНЕГО ДОХОДА</a:t>
              </a:r>
              <a:r>
                <a:rPr lang="en-US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, </a:t>
              </a:r>
              <a:r>
                <a:rPr lang="ru-RU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СТАТЬ </a:t>
              </a:r>
              <a:r>
                <a:rPr lang="ru-RU" sz="1333" b="1" dirty="0">
                  <a:solidFill>
                    <a:srgbClr val="FF0000"/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РАЗВИТОЙ СТРАНОЙ С ВЫСОКИМ ДОХОДОМ В </a:t>
              </a:r>
              <a:r>
                <a:rPr lang="en-US" sz="1333" b="1" dirty="0">
                  <a:solidFill>
                    <a:srgbClr val="FF0000"/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2045</a:t>
              </a:r>
              <a:r>
                <a:rPr lang="ru-RU" sz="1333" b="1" dirty="0">
                  <a:solidFill>
                    <a:srgbClr val="FF0000"/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 Г.</a:t>
              </a:r>
              <a:endParaRPr lang="vi-VN" sz="1333" b="1" dirty="0">
                <a:solidFill>
                  <a:srgbClr val="FF0000"/>
                </a:solidFill>
                <a:latin typeface="Montserrat" panose="00000500000000000000" pitchFamily="2" charset="0"/>
                <a:ea typeface="Helvetica World Bold"/>
                <a:cs typeface="Helvetica World Bold"/>
                <a:sym typeface="Helvetica World Bold"/>
              </a:endParaRPr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A314ACBE-F98B-F7E5-8BA6-E1FC238B18B9}"/>
                </a:ext>
              </a:extLst>
            </p:cNvPr>
            <p:cNvSpPr txBox="1"/>
            <p:nvPr/>
          </p:nvSpPr>
          <p:spPr>
            <a:xfrm>
              <a:off x="2378984" y="2002012"/>
              <a:ext cx="4546319" cy="11198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ru-RU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Тенденция </a:t>
              </a:r>
              <a:r>
                <a:rPr lang="ru-RU" sz="1333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глобализации</a:t>
              </a:r>
              <a:r>
                <a:rPr lang="ru-RU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, основанная на правилах и свободной торговле, </a:t>
              </a:r>
              <a:r>
                <a:rPr lang="ru-RU" sz="1333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находится под угрозой краха.</a:t>
              </a:r>
              <a:endParaRPr lang="vi-VN" sz="1333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  <a:ea typeface="Helvetica World Bold"/>
                <a:cs typeface="Helvetica World Bold"/>
                <a:sym typeface="Helvetica World Bold"/>
              </a:endParaRPr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E24A5307-CF0E-E3AD-E1D3-3B3D30317A28}"/>
                </a:ext>
              </a:extLst>
            </p:cNvPr>
            <p:cNvSpPr txBox="1"/>
            <p:nvPr/>
          </p:nvSpPr>
          <p:spPr>
            <a:xfrm>
              <a:off x="13141719" y="3860557"/>
              <a:ext cx="3954785" cy="93877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ru-RU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Впереди </a:t>
              </a:r>
              <a:r>
                <a:rPr lang="ru-RU" sz="1333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риски большего технологического отставания</a:t>
              </a:r>
              <a:endParaRPr lang="vi-VN" sz="1333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  <a:ea typeface="Helvetica World Bold"/>
                <a:cs typeface="Helvetica World Bold"/>
                <a:sym typeface="Helvetica World Bold"/>
              </a:endParaRPr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69BC7444-A62D-20FC-8868-1594872C78C6}"/>
                </a:ext>
              </a:extLst>
            </p:cNvPr>
            <p:cNvSpPr txBox="1"/>
            <p:nvPr/>
          </p:nvSpPr>
          <p:spPr>
            <a:xfrm>
              <a:off x="13080896" y="5748309"/>
              <a:ext cx="3954785" cy="8989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Bef>
                  <a:spcPts val="400"/>
                </a:spcBef>
                <a:spcAft>
                  <a:spcPts val="400"/>
                </a:spcAft>
              </a:pPr>
              <a:r>
                <a:rPr lang="ru-RU" sz="1333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Автономия </a:t>
              </a:r>
              <a:r>
                <a:rPr lang="ru-RU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экономики</a:t>
              </a:r>
              <a:r>
                <a:rPr lang="vi-VN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 </a:t>
              </a:r>
              <a:r>
                <a:rPr lang="ru-RU" sz="1333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невысока</a:t>
              </a:r>
              <a:endParaRPr lang="vi-VN" sz="1333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  <a:ea typeface="Helvetica World Bold"/>
                <a:cs typeface="Helvetica World Bold"/>
                <a:sym typeface="Helvetica World Bold"/>
              </a:endParaRPr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C62A7238-74C4-8311-FFBC-615B485BB2C5}"/>
                </a:ext>
              </a:extLst>
            </p:cNvPr>
            <p:cNvSpPr txBox="1"/>
            <p:nvPr/>
          </p:nvSpPr>
          <p:spPr>
            <a:xfrm>
              <a:off x="12214133" y="7311757"/>
              <a:ext cx="5940380" cy="175565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680"/>
                </a:lnSpc>
              </a:pPr>
              <a:r>
                <a:rPr lang="ru-RU" sz="1333" b="1" dirty="0">
                  <a:solidFill>
                    <a:schemeClr val="accent2"/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Ловушка среднего дохода</a:t>
              </a:r>
              <a:r>
                <a:rPr lang="en-US" sz="1333" dirty="0">
                  <a:solidFill>
                    <a:schemeClr val="accent2"/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; </a:t>
              </a:r>
              <a:r>
                <a:rPr lang="ru-RU" sz="1333" b="1" dirty="0">
                  <a:solidFill>
                    <a:schemeClr val="accent2"/>
                  </a:solidFill>
                  <a:latin typeface="Montserrat" panose="00000500000000000000" pitchFamily="2" charset="0"/>
                  <a:ea typeface="Helvetica World Bold"/>
                  <a:cs typeface="Helvetica World Bold"/>
                  <a:sym typeface="Helvetica World Bold"/>
                </a:rPr>
                <a:t>невозможно достичь цели стать развитой страной с высоким доходом в 2045г </a:t>
              </a:r>
              <a:r>
                <a:rPr lang="ru-RU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sym typeface="Helvetica World Bold"/>
                </a:rPr>
                <a:t>при сохранении </a:t>
              </a:r>
              <a:r>
                <a:rPr lang="ru-RU" sz="1333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  <a:sym typeface="Helvetica World Bold"/>
                </a:rPr>
                <a:t>среднегодовых </a:t>
              </a:r>
              <a:r>
                <a:rPr lang="ru-RU" sz="1333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</a:rPr>
                <a:t>темпов роста </a:t>
              </a:r>
              <a:r>
                <a:rPr lang="ru-RU" sz="1333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</a:rPr>
                <a:t>на уровне </a:t>
              </a:r>
              <a:r>
                <a:rPr lang="vi-VN" sz="1333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</a:rPr>
                <a:t>6-7%/</a:t>
              </a:r>
              <a:r>
                <a:rPr lang="ru-RU" sz="1333" b="1" dirty="0">
                  <a:solidFill>
                    <a:schemeClr val="accent5">
                      <a:lumMod val="50000"/>
                    </a:schemeClr>
                  </a:solidFill>
                  <a:latin typeface="Montserrat" panose="00000500000000000000" pitchFamily="2" charset="0"/>
                </a:rPr>
                <a:t>год</a:t>
              </a:r>
              <a:endParaRPr lang="vi-VN" sz="1333" b="1" dirty="0">
                <a:solidFill>
                  <a:schemeClr val="accent5">
                    <a:lumMod val="50000"/>
                  </a:schemeClr>
                </a:solidFill>
                <a:latin typeface="Montserrat" panose="00000500000000000000" pitchFamily="2" charset="0"/>
                <a:ea typeface="Helvetica World Bold"/>
                <a:cs typeface="Helvetica World Bold"/>
                <a:sym typeface="Helvetica World Bold"/>
              </a:endParaRPr>
            </a:p>
          </p:txBody>
        </p:sp>
      </p:grpSp>
      <p:sp>
        <p:nvSpPr>
          <p:cNvPr id="116" name="TextBox 10">
            <a:extLst>
              <a:ext uri="{FF2B5EF4-FFF2-40B4-BE49-F238E27FC236}">
                <a16:creationId xmlns:a16="http://schemas.microsoft.com/office/drawing/2014/main" id="{331FE757-CF5D-CCB1-26FC-76F21D4C301C}"/>
              </a:ext>
            </a:extLst>
          </p:cNvPr>
          <p:cNvSpPr txBox="1"/>
          <p:nvPr/>
        </p:nvSpPr>
        <p:spPr>
          <a:xfrm>
            <a:off x="4030603" y="877989"/>
            <a:ext cx="4726901" cy="2954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267"/>
              </a:spcBef>
              <a:spcAft>
                <a:spcPts val="267"/>
              </a:spcAft>
            </a:pPr>
            <a:r>
              <a:rPr lang="ru-RU" sz="1600" b="1" dirty="0">
                <a:solidFill>
                  <a:schemeClr val="accent5">
                    <a:lumMod val="75000"/>
                  </a:schemeClr>
                </a:solidFill>
                <a:latin typeface="Montserrat" panose="00000500000000000000" pitchFamily="2" charset="0"/>
                <a:ea typeface="Verdana" panose="020B0604030504040204" pitchFamily="34" charset="0"/>
                <a:cs typeface="Arial" panose="020B0604020202020204" pitchFamily="34" charset="0"/>
                <a:sym typeface="Montserrat"/>
              </a:rPr>
              <a:t>НОВЫЙ КОНТЕКСТ - НОВЫЕ ТРЕБОВАНИЯ</a:t>
            </a:r>
            <a:endParaRPr lang="en-US" sz="1600" b="1" dirty="0">
              <a:solidFill>
                <a:schemeClr val="accent5">
                  <a:lumMod val="75000"/>
                </a:schemeClr>
              </a:solidFill>
              <a:latin typeface="Montserrat" panose="00000500000000000000" pitchFamily="2" charset="0"/>
              <a:ea typeface="Verdana" panose="020B0604030504040204" pitchFamily="34" charset="0"/>
              <a:cs typeface="Arial" panose="020B0604020202020204" pitchFamily="34" charset="0"/>
              <a:sym typeface="Montserrat"/>
            </a:endParaRPr>
          </a:p>
        </p:txBody>
      </p:sp>
      <p:sp>
        <p:nvSpPr>
          <p:cNvPr id="117" name="Freeform 4">
            <a:extLst>
              <a:ext uri="{FF2B5EF4-FFF2-40B4-BE49-F238E27FC236}">
                <a16:creationId xmlns:a16="http://schemas.microsoft.com/office/drawing/2014/main" id="{46267DA1-FECD-78D1-B287-25DC2E5C19EC}"/>
              </a:ext>
            </a:extLst>
          </p:cNvPr>
          <p:cNvSpPr/>
          <p:nvPr/>
        </p:nvSpPr>
        <p:spPr>
          <a:xfrm>
            <a:off x="-88792" y="5684182"/>
            <a:ext cx="14188416" cy="2961832"/>
          </a:xfrm>
          <a:custGeom>
            <a:avLst/>
            <a:gdLst/>
            <a:ahLst/>
            <a:cxnLst/>
            <a:rect l="l" t="t" r="r" b="b"/>
            <a:pathLst>
              <a:path w="21288168" h="4443905">
                <a:moveTo>
                  <a:pt x="0" y="0"/>
                </a:moveTo>
                <a:lnTo>
                  <a:pt x="21288168" y="0"/>
                </a:lnTo>
                <a:lnTo>
                  <a:pt x="21288168" y="4443906"/>
                </a:lnTo>
                <a:lnTo>
                  <a:pt x="0" y="4443906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alphaModFix amt="14000"/>
              <a:extLst>
                <a:ext uri="{96DAC541-7B7A-43D3-8B79-37D633B846F1}">
                  <asvg:svgBlip xmlns=""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8" name="Freeform 4">
            <a:extLst>
              <a:ext uri="{FF2B5EF4-FFF2-40B4-BE49-F238E27FC236}">
                <a16:creationId xmlns:a16="http://schemas.microsoft.com/office/drawing/2014/main" id="{8AE23D83-05B4-9F13-61DA-BCFDE2F79431}"/>
              </a:ext>
            </a:extLst>
          </p:cNvPr>
          <p:cNvSpPr/>
          <p:nvPr/>
        </p:nvSpPr>
        <p:spPr>
          <a:xfrm>
            <a:off x="10916040" y="5761467"/>
            <a:ext cx="2073453" cy="1976692"/>
          </a:xfrm>
          <a:custGeom>
            <a:avLst/>
            <a:gdLst/>
            <a:ahLst/>
            <a:cxnLst/>
            <a:rect l="l" t="t" r="r" b="b"/>
            <a:pathLst>
              <a:path w="3110990" h="2965810">
                <a:moveTo>
                  <a:pt x="0" y="0"/>
                </a:moveTo>
                <a:lnTo>
                  <a:pt x="3110989" y="0"/>
                </a:lnTo>
                <a:lnTo>
                  <a:pt x="3110989" y="2965810"/>
                </a:lnTo>
                <a:lnTo>
                  <a:pt x="0" y="296581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  <p:sp>
        <p:nvSpPr>
          <p:cNvPr id="119" name="Freeform 4">
            <a:extLst>
              <a:ext uri="{FF2B5EF4-FFF2-40B4-BE49-F238E27FC236}">
                <a16:creationId xmlns:a16="http://schemas.microsoft.com/office/drawing/2014/main" id="{32A108E1-9751-5B13-5CA3-581902B73178}"/>
              </a:ext>
            </a:extLst>
          </p:cNvPr>
          <p:cNvSpPr/>
          <p:nvPr/>
        </p:nvSpPr>
        <p:spPr>
          <a:xfrm>
            <a:off x="-1015419" y="-413273"/>
            <a:ext cx="2073453" cy="1976692"/>
          </a:xfrm>
          <a:custGeom>
            <a:avLst/>
            <a:gdLst/>
            <a:ahLst/>
            <a:cxnLst/>
            <a:rect l="l" t="t" r="r" b="b"/>
            <a:pathLst>
              <a:path w="3110990" h="2965810">
                <a:moveTo>
                  <a:pt x="0" y="0"/>
                </a:moveTo>
                <a:lnTo>
                  <a:pt x="3110989" y="0"/>
                </a:lnTo>
                <a:lnTo>
                  <a:pt x="3110989" y="2965810"/>
                </a:lnTo>
                <a:lnTo>
                  <a:pt x="0" y="2965810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=""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50547818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A3B3E583-9395-4105-873D-9457E5526A4C}"/>
              </a:ext>
            </a:extLst>
          </p:cNvPr>
          <p:cNvSpPr/>
          <p:nvPr/>
        </p:nvSpPr>
        <p:spPr>
          <a:xfrm>
            <a:off x="1589" y="152401"/>
            <a:ext cx="12188824" cy="13314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50800" dir="2700000" algn="tl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8D768B8-7D59-4EC0-BE85-8A9C65C4B59B}"/>
              </a:ext>
            </a:extLst>
          </p:cNvPr>
          <p:cNvSpPr txBox="1"/>
          <p:nvPr/>
        </p:nvSpPr>
        <p:spPr>
          <a:xfrm>
            <a:off x="98765" y="264107"/>
            <a:ext cx="11891719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de-DE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36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оргструктуры и деятельности органов государственной власти и местного самоуправления</a:t>
            </a:r>
            <a:endParaRPr lang="en-US" altLang="ko-KR" sz="3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ea typeface="나눔스퀘어 ExtraBold" panose="020B0600000101010101" pitchFamily="50" charset="-127"/>
              <a:cs typeface="Times New Roman" panose="02020603050405020304" pitchFamily="18" charset="0"/>
            </a:endParaRP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89BAA6C5-6C89-4915-8043-6CAF2ECCC883}"/>
              </a:ext>
            </a:extLst>
          </p:cNvPr>
          <p:cNvSpPr/>
          <p:nvPr/>
        </p:nvSpPr>
        <p:spPr>
          <a:xfrm>
            <a:off x="457200" y="1709653"/>
            <a:ext cx="10570808" cy="45707"/>
          </a:xfrm>
          <a:prstGeom prst="rect">
            <a:avLst/>
          </a:prstGeom>
          <a:solidFill>
            <a:srgbClr val="FBAE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sp>
        <p:nvSpPr>
          <p:cNvPr id="11" name="TextBox 10"/>
          <p:cNvSpPr txBox="1"/>
          <p:nvPr/>
        </p:nvSpPr>
        <p:spPr>
          <a:xfrm>
            <a:off x="98765" y="1981201"/>
            <a:ext cx="11891719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i="1" dirty="0">
                <a:solidFill>
                  <a:srgbClr val="0070C0"/>
                </a:solidFill>
              </a:rPr>
              <a:t>             </a:t>
            </a:r>
            <a:r>
              <a:rPr lang="ru-RU" sz="2000" i="1" dirty="0">
                <a:solidFill>
                  <a:srgbClr val="C00000"/>
                </a:solidFill>
              </a:rPr>
              <a:t>Во-первых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ru-RU" sz="2000" dirty="0">
                <a:solidFill>
                  <a:srgbClr val="0070C0"/>
                </a:solidFill>
              </a:rPr>
              <a:t>продолжать анализировать и совершенствовать функции, задачи и рабочие взаимоотношения учреждений, организаций и подразделений; организовывать и совершенствовать внутреннюю организацию и аппарат, обеспечивая рационализацию, эффективность и результативность работы и сокращение промежуточных уровней.</a:t>
            </a:r>
            <a:endParaRPr lang="en-US" sz="2000" dirty="0">
              <a:solidFill>
                <a:srgbClr val="0070C0"/>
              </a:solidFill>
            </a:endParaRPr>
          </a:p>
          <a:p>
            <a:pPr algn="just"/>
            <a:r>
              <a:rPr lang="en-US" sz="2000" i="1" dirty="0">
                <a:solidFill>
                  <a:srgbClr val="0070C0"/>
                </a:solidFill>
              </a:rPr>
              <a:t>             </a:t>
            </a:r>
            <a:r>
              <a:rPr lang="ru-RU" sz="2000" i="1" dirty="0">
                <a:solidFill>
                  <a:srgbClr val="C00000"/>
                </a:solidFill>
              </a:rPr>
              <a:t>Во-вторых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ru-RU" sz="2000" dirty="0">
                <a:solidFill>
                  <a:srgbClr val="0070C0"/>
                </a:solidFill>
              </a:rPr>
              <a:t>продолжать исследовать, совершенствовать и внедрять многоотраслевую, многопрофильную модель управления, основанную на принципе, согласно которому только одно ведомство назначается для руководства и принятия на себя основной ответственности за одну задачу.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000" i="1" dirty="0">
                <a:solidFill>
                  <a:srgbClr val="0070C0"/>
                </a:solidFill>
              </a:rPr>
              <a:t>              </a:t>
            </a:r>
            <a:r>
              <a:rPr lang="ru-RU" sz="2000" i="1" dirty="0">
                <a:solidFill>
                  <a:srgbClr val="C00000"/>
                </a:solidFill>
              </a:rPr>
              <a:t>В-третьих</a:t>
            </a:r>
            <a:r>
              <a:rPr lang="en-US" sz="2000" dirty="0">
                <a:solidFill>
                  <a:srgbClr val="0070C0"/>
                </a:solidFill>
              </a:rPr>
              <a:t>, </a:t>
            </a:r>
            <a:r>
              <a:rPr lang="ru-RU" sz="2000" dirty="0">
                <a:solidFill>
                  <a:srgbClr val="0070C0"/>
                </a:solidFill>
              </a:rPr>
              <a:t> исследовать и обобщить 20-летний опыт реализации организационной модели Правительства (с 12-го по 15-й созыв), на этой основе исследовать и разработать Проект организационной структуры Правительства 16-го созыва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000" i="1" dirty="0">
                <a:solidFill>
                  <a:srgbClr val="0070C0"/>
                </a:solidFill>
              </a:rPr>
              <a:t>            </a:t>
            </a:r>
            <a:r>
              <a:rPr lang="ru-RU" sz="2000" i="1" dirty="0">
                <a:solidFill>
                  <a:srgbClr val="C00000"/>
                </a:solidFill>
              </a:rPr>
              <a:t>В-четвертых</a:t>
            </a:r>
            <a:r>
              <a:rPr lang="en-US" sz="2000" i="1" dirty="0">
                <a:solidFill>
                  <a:srgbClr val="C00000"/>
                </a:solidFill>
              </a:rPr>
              <a:t>,</a:t>
            </a:r>
            <a:r>
              <a:rPr lang="en-US" sz="2000" dirty="0">
                <a:solidFill>
                  <a:srgbClr val="0070C0"/>
                </a:solidFill>
              </a:rPr>
              <a:t> </a:t>
            </a:r>
            <a:r>
              <a:rPr lang="ru-RU" sz="2000" dirty="0">
                <a:solidFill>
                  <a:srgbClr val="0070C0"/>
                </a:solidFill>
              </a:rPr>
              <a:t> продолжать пересматривать, совершенствовать функции, задачи, полномочия и консолидировать организационную структуру специализированных учреждений при Народных комитетах на провинциальном и общинном уровнях в целях соответствия критериям создания организаций согласно постановлениям Правительства</a:t>
            </a:r>
            <a:r>
              <a:rPr lang="en-US" sz="2000" dirty="0">
                <a:solidFill>
                  <a:srgbClr val="0070C0"/>
                </a:solidFill>
              </a:rPr>
              <a:t>.</a:t>
            </a:r>
          </a:p>
          <a:p>
            <a:pPr algn="just"/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i="1" dirty="0">
                <a:solidFill>
                  <a:srgbClr val="C00000"/>
                </a:solidFill>
              </a:rPr>
              <a:t>           </a:t>
            </a:r>
            <a:r>
              <a:rPr lang="ru-RU" sz="2000" i="1" dirty="0">
                <a:solidFill>
                  <a:srgbClr val="C00000"/>
                </a:solidFill>
              </a:rPr>
              <a:t>В-пятых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ru-RU" sz="2000" dirty="0">
                <a:solidFill>
                  <a:srgbClr val="0070C0"/>
                </a:solidFill>
              </a:rPr>
              <a:t>исследовать и усовершенствовать организацию местного самоуправления, подходящую для городских, сельских, горных, островных территорий и особых административно-экономических единиц</a:t>
            </a:r>
            <a:r>
              <a:rPr lang="en-US" sz="2000" dirty="0">
                <a:solidFill>
                  <a:srgbClr val="0070C0"/>
                </a:solidFill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6763097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94" y="8313"/>
            <a:ext cx="11961812" cy="6705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442949" y="6324600"/>
            <a:ext cx="792935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Структура архитектуры цифрового правительства Вьетнама 1.0</a:t>
            </a:r>
            <a:endParaRPr lang="en-US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83007" y="2227797"/>
            <a:ext cx="10089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Гос..центр данных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2696185" y="2910197"/>
            <a:ext cx="4210049" cy="304699"/>
          </a:xfrm>
          <a:prstGeom prst="rect">
            <a:avLst/>
          </a:prstGeom>
          <a:solidFill>
            <a:srgbClr val="FFD347"/>
          </a:solidFill>
        </p:spPr>
        <p:txBody>
          <a:bodyPr wrap="square" rtlCol="0">
            <a:spAutoFit/>
          </a:bodyPr>
          <a:lstStyle/>
          <a:p>
            <a:r>
              <a:rPr lang="ru-RU" sz="1200" dirty="0"/>
              <a:t>национальная платформа интеграции обмена данными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966364" y="63724"/>
            <a:ext cx="8481141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900" dirty="0"/>
              <a:t>ОРГСТРУКТУРА ПРАВИТЕЛЬСТВА, МЕСТНЫХ ВЛАСТЕЙ</a:t>
            </a:r>
            <a:r>
              <a:rPr lang="en-US" sz="900" dirty="0"/>
              <a:t> </a:t>
            </a:r>
            <a:r>
              <a:rPr lang="ru-RU" sz="900" dirty="0"/>
              <a:t>И РУКОВОДЯЩЕГО КОМИТЕТА, РАБОЧЕЙ ГРУППЫ ПО ЦИФРОВОЙ ТРАНСФОРМАЦИИ, ЦИФРОВОГО ПРАВИТЕЛЬСТВА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26027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>
            <a:extLst>
              <a:ext uri="{FF2B5EF4-FFF2-40B4-BE49-F238E27FC236}">
                <a16:creationId xmlns:a16="http://schemas.microsoft.com/office/drawing/2014/main" id="{A3B3E583-9395-4105-873D-9457E5526A4C}"/>
              </a:ext>
            </a:extLst>
          </p:cNvPr>
          <p:cNvSpPr/>
          <p:nvPr/>
        </p:nvSpPr>
        <p:spPr>
          <a:xfrm>
            <a:off x="1589" y="145980"/>
            <a:ext cx="12188825" cy="7684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50800" dir="2700000" algn="tl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6272962-AC9E-4861-B1A1-019CCEA58A52}"/>
              </a:ext>
            </a:extLst>
          </p:cNvPr>
          <p:cNvSpPr txBox="1"/>
          <p:nvPr/>
        </p:nvSpPr>
        <p:spPr>
          <a:xfrm>
            <a:off x="371159" y="1143000"/>
            <a:ext cx="11353800" cy="492442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just"/>
            <a:r>
              <a:rPr lang="ru-RU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Во-первых,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пересматривать, корректировать, дополнять, выпускать новые или представлять в компетентные органы для выпуска имеющиеся правовые документы, касающиеся отрасли и сфер управления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Во-вторых,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министерствам, ведомствам и местным органам власти необходимо инициативно и безотлагательно разработать политику предоставления и использования госуслуг в режиме онлайн 100%, а также политику найма экспертов по цифровой трансформации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ru-RU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В-третьих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содействовать научной и разумной децентрализации и делегированию полномочий в сочетании с усилением ответственности и обеспечением ресурсов и правоохранительных возможностей для местных органов власти и министерств.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В-четвертых,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и предложить поправки и дополнения, связанные с: полномочиями по назначению и управлению фондом заработной платы; содействием децентрализации, делегированию полномочий в госуправлении в тесной связи с индивидуализацией обязанностей руководителей; а также поправки и дополнения о городском самоуправлении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В-пятых, </a:t>
            </a:r>
            <a:r>
              <a:rPr lang="ru-RU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рассмотреть, обобщить, составить отчет и предложить передачу ряда административных задач и государственных услуг в секторах и областях, которые государство не обязательно должно выполнять, предприятиям и общественным организациям.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8D768B8-7D59-4EC0-BE85-8A9C65C4B59B}"/>
              </a:ext>
            </a:extLst>
          </p:cNvPr>
          <p:cNvSpPr txBox="1"/>
          <p:nvPr/>
        </p:nvSpPr>
        <p:spPr>
          <a:xfrm>
            <a:off x="172379" y="207385"/>
            <a:ext cx="11961313" cy="53937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ko-KR" sz="3200" b="1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0F67B4"/>
                </a:solidFill>
                <a:latin typeface="Times New Roman" panose="02020603050405020304" pitchFamily="18" charset="0"/>
                <a:ea typeface="나눔스퀘어 ExtraBold" panose="020B0600000101010101" pitchFamily="50" charset="-127"/>
                <a:cs typeface="Times New Roman" panose="02020603050405020304" pitchFamily="18" charset="0"/>
              </a:rPr>
              <a:t>3.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Обновление механизмов и политики цифровой трансформации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1852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>
            <a:extLst>
              <a:ext uri="{FF2B5EF4-FFF2-40B4-BE49-F238E27FC236}">
                <a16:creationId xmlns:a16="http://schemas.microsoft.com/office/drawing/2014/main" id="{A3B3E583-9395-4105-873D-9457E5526A4C}"/>
              </a:ext>
            </a:extLst>
          </p:cNvPr>
          <p:cNvSpPr/>
          <p:nvPr/>
        </p:nvSpPr>
        <p:spPr>
          <a:xfrm>
            <a:off x="1589" y="128440"/>
            <a:ext cx="12188825" cy="119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50800" dir="2700000" algn="tl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D768B8-7D59-4EC0-BE85-8A9C65C4B59B}"/>
              </a:ext>
            </a:extLst>
          </p:cNvPr>
          <p:cNvSpPr txBox="1"/>
          <p:nvPr/>
        </p:nvSpPr>
        <p:spPr>
          <a:xfrm>
            <a:off x="247528" y="128440"/>
            <a:ext cx="11792073" cy="113030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de-DE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Завершение и разработка цифровой инфраструктуры, систем баз данных и платформ приложений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895600" y="1905000"/>
            <a:ext cx="9144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Tx/>
              <a:buChar char="-"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и развитие цифровой инфраструктуры.</a:t>
            </a:r>
          </a:p>
          <a:p>
            <a:pPr marL="571500" indent="-571500">
              <a:buFontTx/>
              <a:buChar char="-"/>
            </a:pP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национальных цифровых данных.</a:t>
            </a:r>
          </a:p>
          <a:p>
            <a:pPr marL="571500" indent="-571500">
              <a:buFontTx/>
              <a:buChar char="-"/>
            </a:pP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цифровых платформ и систем национального масштаба</a:t>
            </a:r>
            <a:r>
              <a:rPr lang="en-US" sz="36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732" y="3272359"/>
            <a:ext cx="1369750" cy="136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6" y="1600200"/>
            <a:ext cx="1907534" cy="16860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575" y="4876800"/>
            <a:ext cx="1180064" cy="1180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5359877"/>
      </p:ext>
    </p:extLst>
  </p:cSld>
  <p:clrMapOvr>
    <a:masterClrMapping/>
  </p:clrMapOvr>
  <p:transition spd="slow"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0">
            <a:extLst>
              <a:ext uri="{FF2B5EF4-FFF2-40B4-BE49-F238E27FC236}">
                <a16:creationId xmlns:a16="http://schemas.microsoft.com/office/drawing/2014/main" id="{A3B3E583-9395-4105-873D-9457E5526A4C}"/>
              </a:ext>
            </a:extLst>
          </p:cNvPr>
          <p:cNvSpPr/>
          <p:nvPr/>
        </p:nvSpPr>
        <p:spPr>
          <a:xfrm>
            <a:off x="1589" y="128440"/>
            <a:ext cx="12188825" cy="119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50800" dir="2700000" algn="tl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8D768B8-7D59-4EC0-BE85-8A9C65C4B59B}"/>
              </a:ext>
            </a:extLst>
          </p:cNvPr>
          <p:cNvSpPr txBox="1"/>
          <p:nvPr/>
        </p:nvSpPr>
        <p:spPr>
          <a:xfrm>
            <a:off x="304800" y="304801"/>
            <a:ext cx="11658600" cy="98898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120000"/>
              </a:lnSpc>
            </a:pPr>
            <a:r>
              <a:rPr lang="de-DE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ru-RU" sz="28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организации, эксплуатации и управления цифровыми данными, обеспечение кибербезопасности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3267" y="1676401"/>
            <a:ext cx="1158240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организации и аппарата, создание сети специализированных подразделений и персонала для поддержки реализации от центрального до местного уровня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Целенаправленная реализация Министерствами, отраслями и органами местного самоуправления задач и решений по повышению эффективности использования онлайн государственных услуг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Срочная оценка и подведение итогов пилотного внедрения виртуальных помощников, определение образцов моделей для повсеместного внедрения и популяризации.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>
              <a:spcBef>
                <a:spcPts val="600"/>
              </a:spcBef>
            </a:pP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Усиление коммуникации и пропаганды онлайн государственных услуг и преимуществ их использования, чтобы граждане, предприятия, должностные лица, госслужащие имели правильную и достаточную осведомленность, тем самым способствуя использованию онлайн госуслуг и повышая эффективность предоставления онлайн госуслуг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ko-KR" sz="240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30675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0">
            <a:extLst>
              <a:ext uri="{FF2B5EF4-FFF2-40B4-BE49-F238E27FC236}">
                <a16:creationId xmlns:a16="http://schemas.microsoft.com/office/drawing/2014/main" id="{A3B3E583-9395-4105-873D-9457E5526A4C}"/>
              </a:ext>
            </a:extLst>
          </p:cNvPr>
          <p:cNvSpPr/>
          <p:nvPr/>
        </p:nvSpPr>
        <p:spPr>
          <a:xfrm>
            <a:off x="1589" y="128440"/>
            <a:ext cx="12188825" cy="119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50800" dir="2700000" algn="tl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D768B8-7D59-4EC0-BE85-8A9C65C4B59B}"/>
              </a:ext>
            </a:extLst>
          </p:cNvPr>
          <p:cNvSpPr txBox="1"/>
          <p:nvPr/>
        </p:nvSpPr>
        <p:spPr>
          <a:xfrm>
            <a:off x="294494" y="174036"/>
            <a:ext cx="11603012" cy="110799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en-US" sz="3600" b="1" i="1" dirty="0">
                <a:solidFill>
                  <a:srgbClr val="0070C0"/>
                </a:solidFill>
              </a:rPr>
              <a:t>6. </a:t>
            </a:r>
            <a:r>
              <a:rPr lang="ru-RU" sz="3600" b="1" i="1" dirty="0">
                <a:solidFill>
                  <a:srgbClr val="0070C0"/>
                </a:solidFill>
              </a:rPr>
              <a:t>Повышение цифровой компетенций кадров и государственных служащих</a:t>
            </a:r>
            <a:endParaRPr lang="en-US" altLang="ko-KR" sz="3600" b="1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rgbClr val="0070C0"/>
              </a:solidFill>
              <a:latin typeface="Cambria" pitchFamily="18" charset="0"/>
              <a:ea typeface="나눔스퀘어 ExtraBold" panose="020B0600000101010101" pitchFamily="50" charset="-127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6929974"/>
              </p:ext>
            </p:extLst>
          </p:nvPr>
        </p:nvGraphicFramePr>
        <p:xfrm>
          <a:off x="587402" y="1752600"/>
          <a:ext cx="11528399" cy="417991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8399">
                  <a:extLst>
                    <a:ext uri="{9D8B030D-6E8A-4147-A177-3AD203B41FA5}">
                      <a16:colId xmlns:a16="http://schemas.microsoft.com/office/drawing/2014/main" val="534625825"/>
                    </a:ext>
                  </a:extLst>
                </a:gridCol>
              </a:tblGrid>
              <a:tr h="766156">
                <a:tc>
                  <a:txBody>
                    <a:bodyPr/>
                    <a:lstStyle/>
                    <a:p>
                      <a:pPr marL="80645">
                        <a:spcAft>
                          <a:spcPts val="750"/>
                        </a:spcAft>
                      </a:pPr>
                      <a:r>
                        <a:rPr lang="ru-RU" sz="3200" dirty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Группы </a:t>
                      </a:r>
                      <a:r>
                        <a:rPr lang="ru-RU" sz="3200" dirty="0" smtClean="0">
                          <a:solidFill>
                            <a:srgbClr val="FFFF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компетенций</a:t>
                      </a:r>
                      <a:endParaRPr lang="en-US" sz="3200" dirty="0">
                        <a:solidFill>
                          <a:srgbClr val="FFFF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275810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645">
                        <a:spcAft>
                          <a:spcPts val="75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Эксплуатация оборудования и программного обеспечения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9605709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645">
                        <a:spcAft>
                          <a:spcPts val="75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Эксплуатация</a:t>
                      </a:r>
                      <a:r>
                        <a:rPr lang="ru-RU" sz="3200" baseline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информации и данных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2014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645">
                        <a:spcAft>
                          <a:spcPts val="75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коммуникация и сотрудничество в цифровой среде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149741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645">
                        <a:spcAft>
                          <a:spcPts val="75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Цифровая безопасность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0624903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645">
                        <a:spcAft>
                          <a:spcPts val="75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 цифрового контента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5559738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645">
                        <a:spcAft>
                          <a:spcPts val="75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Обучение и развитие цифровых навыков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14250397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80645">
                        <a:spcAft>
                          <a:spcPts val="750"/>
                        </a:spcAft>
                      </a:pPr>
                      <a:r>
                        <a:rPr lang="en-US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ru-RU" sz="3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цифровых навыков в карьере</a:t>
                      </a:r>
                      <a:endParaRPr lang="en-US" sz="3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505784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53697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10">
            <a:extLst>
              <a:ext uri="{FF2B5EF4-FFF2-40B4-BE49-F238E27FC236}">
                <a16:creationId xmlns:a16="http://schemas.microsoft.com/office/drawing/2014/main" id="{A3B3E583-9395-4105-873D-9457E5526A4C}"/>
              </a:ext>
            </a:extLst>
          </p:cNvPr>
          <p:cNvSpPr/>
          <p:nvPr/>
        </p:nvSpPr>
        <p:spPr>
          <a:xfrm>
            <a:off x="1589" y="128440"/>
            <a:ext cx="12188825" cy="11991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dist="50800" dir="2700000" algn="tl" rotWithShape="0">
              <a:schemeClr val="bg1">
                <a:lumMod val="85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799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8D768B8-7D59-4EC0-BE85-8A9C65C4B59B}"/>
              </a:ext>
            </a:extLst>
          </p:cNvPr>
          <p:cNvSpPr txBox="1"/>
          <p:nvPr/>
        </p:nvSpPr>
        <p:spPr>
          <a:xfrm>
            <a:off x="152400" y="219635"/>
            <a:ext cx="11963400" cy="98488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just"/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</a:t>
            </a:r>
            <a:r>
              <a:rPr lang="ru-RU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качественных услуг на благо общества и экономики в цифровой среде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05001" y="2286000"/>
            <a:ext cx="9601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797" indent="-342797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госуслуг, приложений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97" indent="-342797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Цифровая экономика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797" indent="-342797"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ru-RU" sz="4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Цифровое общество</a:t>
            </a:r>
            <a:endParaRPr lang="en-US" sz="4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25675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7ACFF0-1F84-A953-F12F-A173DAC40F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БОЛЬШОЕ СПАСИБО!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8989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" name="Google Shape;772;p17"/>
          <p:cNvSpPr txBox="1">
            <a:spLocks noGrp="1"/>
          </p:cNvSpPr>
          <p:nvPr>
            <p:ph type="sldNum" idx="12"/>
          </p:nvPr>
        </p:nvSpPr>
        <p:spPr>
          <a:xfrm>
            <a:off x="11518900" y="6581978"/>
            <a:ext cx="373062" cy="206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775" name="Google Shape;775;p17"/>
          <p:cNvSpPr txBox="1">
            <a:spLocks noGrp="1"/>
          </p:cNvSpPr>
          <p:nvPr>
            <p:ph type="body" idx="1"/>
          </p:nvPr>
        </p:nvSpPr>
        <p:spPr>
          <a:xfrm>
            <a:off x="386440" y="473336"/>
            <a:ext cx="11132460" cy="6398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Clr>
                <a:srgbClr val="0070C0"/>
              </a:buClr>
              <a:buSzPts val="2500"/>
              <a:buNone/>
            </a:pPr>
            <a:r>
              <a:rPr lang="ru-RU" sz="25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Генеральный секретарь и Президент Вьетнама То Лам </a:t>
            </a:r>
            <a:r>
              <a:rPr lang="ru-RU" sz="2500" b="1" dirty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заявил</a:t>
            </a:r>
            <a:r>
              <a:rPr lang="ru-RU" sz="2500" b="1" dirty="0">
                <a:solidFill>
                  <a:srgbClr val="0070C0"/>
                </a:solidFill>
                <a:latin typeface="Times New Roman"/>
                <a:ea typeface="Times New Roman"/>
                <a:cs typeface="Times New Roman"/>
              </a:rPr>
              <a:t> 02.09.2024 г.:</a:t>
            </a:r>
            <a:endParaRPr dirty="0"/>
          </a:p>
          <a:p>
            <a:pPr marL="0" lvl="0" indent="0" algn="just">
              <a:lnSpc>
                <a:spcPct val="100000"/>
              </a:lnSpc>
              <a:spcBef>
                <a:spcPts val="1200"/>
              </a:spcBef>
              <a:buClr>
                <a:schemeClr val="dk1"/>
              </a:buClr>
              <a:buSzPts val="2500"/>
              <a:buNone/>
            </a:pPr>
            <a:r>
              <a:rPr lang="en-US" sz="25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en-US" sz="3600" b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</a:t>
            </a:r>
            <a:r>
              <a:rPr lang="ru-RU" sz="3600" b="1" i="1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Мы стоим перед необходимостью совершить революцию с сильными реформами... Это революция цифровой трансформации, применение науки и технологий для реструктуризации производственных отношений в соответствии с выдающимся прогрессом производительных сил. Цифровая трансформация – это не просто применение цифровых технологий в социально-экономической деятельности, но и процесс установления нового, передового, современного метода производства – «цифрового метода </a:t>
            </a:r>
            <a:r>
              <a:rPr lang="ru-RU" sz="3600" b="1" i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производства»</a:t>
            </a:r>
            <a:r>
              <a:rPr lang="en-US" sz="3600" b="1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”</a:t>
            </a:r>
            <a:endParaRPr sz="3600" b="1" dirty="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32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76201"/>
            <a:ext cx="12188825" cy="954107"/>
          </a:xfrm>
          <a:prstGeom prst="rect">
            <a:avLst/>
          </a:prstGeom>
          <a:solidFill>
            <a:srgbClr val="3333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Правительство, электронное правительство, цифровое правительство, правительство цифровых технологий.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4926" y="1083057"/>
            <a:ext cx="118599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i="1" dirty="0">
                <a:solidFill>
                  <a:srgbClr val="FF0000"/>
                </a:solidFill>
              </a:rPr>
              <a:t>Цифровое правительство </a:t>
            </a:r>
            <a:r>
              <a:rPr lang="ru-RU" sz="2000" b="1" i="1" dirty="0">
                <a:solidFill>
                  <a:srgbClr val="000076"/>
                </a:solidFill>
              </a:rPr>
              <a:t>осуществляет все операции безопасно в цифровой среде, имеет переработанную операционную модель и действует на основе цифровых данных и технологий, чтобы иметь возможность предоставлять более качественные услуги, принимать более своевременные решения, разрабатывать более эффективную политику, более оптимально использовать ресурсы, создавать развитие, возглавлять национальную цифровую трансформацию и эффективно решать крупные проблемы в области социально-экономического развития и управления.</a:t>
            </a:r>
            <a:endParaRPr lang="en-US" sz="2000" b="1" i="1" dirty="0">
              <a:solidFill>
                <a:srgbClr val="00007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143000" y="3022049"/>
            <a:ext cx="99060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Цифровое правительство преобразует способы обслуживания граждан и бизнеса, снижая затраты, повышая производительность, создавая удобства и принося удовлетворение гражданам, чтобы они могли активнее участвовать в деятельности государственных органов, совместно создавая ценность, выгоды, удовлетворение, доверие и общественный консенсус. Цифровое правительство преобразует способ организации, функционирования, рабочую среду и инструменты, чтобы кадровые сотрудники, государственные служащие и должностные лица могли наилучшим образом выполнять свои обязанности. </a:t>
            </a:r>
            <a:endParaRPr lang="en-US" sz="2300" b="1" dirty="0">
              <a:solidFill>
                <a:srgbClr val="C0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7937698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8" y="163481"/>
            <a:ext cx="12188825" cy="1077218"/>
          </a:xfrm>
          <a:prstGeom prst="rect">
            <a:avLst/>
          </a:prstGeom>
          <a:solidFill>
            <a:srgbClr val="333399"/>
          </a:solidFill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Правительство, электронное правительство, цифровое правительство, правительство цифровых технологий</a:t>
            </a:r>
            <a:r>
              <a:rPr lang="de-DE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52819" y="2360545"/>
            <a:ext cx="2125971" cy="3858953"/>
            <a:chOff x="851230" y="2360544"/>
            <a:chExt cx="2125971" cy="3858953"/>
          </a:xfrm>
        </p:grpSpPr>
        <p:sp>
          <p:nvSpPr>
            <p:cNvPr id="34" name="Rounded Rectangle 1"/>
            <p:cNvSpPr>
              <a:spLocks noChangeArrowheads="1"/>
            </p:cNvSpPr>
            <p:nvPr/>
          </p:nvSpPr>
          <p:spPr bwMode="auto">
            <a:xfrm>
              <a:off x="936562" y="2360544"/>
              <a:ext cx="1855361" cy="806264"/>
            </a:xfrm>
            <a:prstGeom prst="roundRect">
              <a:avLst>
                <a:gd name="adj" fmla="val 16667"/>
              </a:avLst>
            </a:prstGeom>
            <a:solidFill>
              <a:srgbClr val="DBE5F1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Традиционное правительство(аналоговое)</a:t>
              </a:r>
              <a:endParaRPr lang="vi-VN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41" name="Rounded Rectangle 382"/>
            <p:cNvSpPr>
              <a:spLocks noChangeArrowheads="1"/>
            </p:cNvSpPr>
            <p:nvPr/>
          </p:nvSpPr>
          <p:spPr bwMode="auto">
            <a:xfrm>
              <a:off x="851230" y="3245516"/>
              <a:ext cx="2125971" cy="2973981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28575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buFontTx/>
                <a:buChar char="•"/>
              </a:pPr>
              <a:r>
                <a:rPr lang="ru-RU" altLang="en-US" sz="2000" dirty="0">
                  <a:solidFill>
                    <a:srgbClr val="000000"/>
                  </a:solidFill>
                  <a:ea typeface="Arial" panose="020B0604020202020204" pitchFamily="34" charset="0"/>
                </a:rPr>
                <a:t>Закрытые и внутренние операции</a:t>
              </a:r>
            </a:p>
            <a:p>
              <a:pPr algn="just">
                <a:buFontTx/>
                <a:buChar char="•"/>
              </a:pPr>
              <a:r>
                <a:rPr lang="ru-RU" altLang="en-US" sz="2000" dirty="0">
                  <a:solidFill>
                    <a:srgbClr val="000000"/>
                  </a:solidFill>
                  <a:ea typeface="Arial" panose="020B0604020202020204" pitchFamily="34" charset="0"/>
                </a:rPr>
                <a:t>Аналоговые процедуры</a:t>
              </a:r>
            </a:p>
            <a:p>
              <a:pPr algn="just">
                <a:buFontTx/>
                <a:buChar char="•"/>
              </a:pPr>
              <a:r>
                <a:rPr lang="ru-RU" altLang="en-US" sz="2000" dirty="0">
                  <a:solidFill>
                    <a:srgbClr val="000000"/>
                  </a:solidFill>
                  <a:ea typeface="Arial" panose="020B0604020202020204" pitchFamily="34" charset="0"/>
                </a:rPr>
                <a:t>Государство как поставщик</a:t>
              </a:r>
              <a:endParaRPr lang="vi-VN" altLang="en-US" sz="36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846088" y="2373793"/>
            <a:ext cx="2912771" cy="4095227"/>
            <a:chOff x="2915749" y="2373792"/>
            <a:chExt cx="2912771" cy="4095227"/>
          </a:xfrm>
        </p:grpSpPr>
        <p:sp>
          <p:nvSpPr>
            <p:cNvPr id="35" name="Rounded Rectangle 376"/>
            <p:cNvSpPr>
              <a:spLocks noChangeArrowheads="1"/>
            </p:cNvSpPr>
            <p:nvPr/>
          </p:nvSpPr>
          <p:spPr bwMode="auto">
            <a:xfrm>
              <a:off x="3794125" y="2373792"/>
              <a:ext cx="1829834" cy="804495"/>
            </a:xfrm>
            <a:prstGeom prst="roundRect">
              <a:avLst>
                <a:gd name="adj" fmla="val 16667"/>
              </a:avLst>
            </a:prstGeom>
            <a:solidFill>
              <a:srgbClr val="DBE5F1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Электронное правительство</a:t>
              </a:r>
              <a:endParaRPr lang="vi-VN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38" name="Right Arrow 37"/>
            <p:cNvSpPr/>
            <p:nvPr/>
          </p:nvSpPr>
          <p:spPr>
            <a:xfrm>
              <a:off x="3801428" y="3692475"/>
              <a:ext cx="676692" cy="4293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2" name="Rounded Rectangle 383"/>
            <p:cNvSpPr>
              <a:spLocks noChangeArrowheads="1"/>
            </p:cNvSpPr>
            <p:nvPr/>
          </p:nvSpPr>
          <p:spPr bwMode="auto">
            <a:xfrm>
              <a:off x="3589041" y="3287343"/>
              <a:ext cx="2239479" cy="3181676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28575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buFontTx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Ориентированность на пользователя</a:t>
              </a:r>
              <a:r>
                <a:rPr lang="vi-VN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;</a:t>
              </a:r>
              <a:endParaRPr lang="vi-VN" altLang="en-US" sz="1000" dirty="0"/>
            </a:p>
            <a:p>
              <a:pPr algn="just">
                <a:buFontTx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Односторонняя коммуникация и одностороннее предоставление услуг</a:t>
              </a:r>
              <a:r>
                <a:rPr lang="vi-VN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;</a:t>
              </a:r>
              <a:endParaRPr lang="vi-VN" altLang="en-US" sz="1000" dirty="0"/>
            </a:p>
            <a:p>
              <a:pPr algn="just">
                <a:buFontTx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Процедуры, основанные на ИТ, но часто с использованием аналоговых технологий</a:t>
              </a:r>
              <a:r>
                <a:rPr lang="vi-VN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;</a:t>
              </a:r>
              <a:endParaRPr lang="vi-VN" altLang="en-US" sz="1000" dirty="0"/>
            </a:p>
            <a:p>
              <a:pPr algn="just">
                <a:buFontTx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Разработка и приобретение ИТ по частям</a:t>
              </a:r>
              <a:r>
                <a:rPr lang="vi-VN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;</a:t>
              </a:r>
              <a:endParaRPr lang="vi-VN" altLang="en-US" sz="1000" dirty="0"/>
            </a:p>
            <a:p>
              <a:pPr algn="just">
                <a:buFontTx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Б</a:t>
              </a:r>
              <a:r>
                <a:rPr lang="ru-RU" altLang="en-US" sz="1200" i="1" dirty="0">
                  <a:solidFill>
                    <a:srgbClr val="000000"/>
                  </a:solidFill>
                  <a:ea typeface="Arial" panose="020B0604020202020204" pitchFamily="34" charset="0"/>
                </a:rPr>
                <a:t>о</a:t>
              </a:r>
              <a:r>
                <a:rPr lang="ru-RU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льшая прозрачность</a:t>
              </a:r>
              <a:r>
                <a:rPr lang="vi-VN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;</a:t>
              </a:r>
              <a:endParaRPr lang="vi-VN" altLang="en-US" sz="1000" dirty="0"/>
            </a:p>
            <a:p>
              <a:pPr algn="just">
                <a:buFontTx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Государство как поставщик услуг</a:t>
              </a:r>
              <a:endParaRPr lang="vi-VN" altLang="en-US" sz="2800" dirty="0"/>
            </a:p>
          </p:txBody>
        </p:sp>
        <p:sp>
          <p:nvSpPr>
            <p:cNvPr id="45" name="Right Arrow 44"/>
            <p:cNvSpPr/>
            <p:nvPr/>
          </p:nvSpPr>
          <p:spPr>
            <a:xfrm>
              <a:off x="2915749" y="2618646"/>
              <a:ext cx="816463" cy="250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5642238" y="2382034"/>
            <a:ext cx="3169592" cy="4194293"/>
            <a:chOff x="5511976" y="2363867"/>
            <a:chExt cx="2494186" cy="3140793"/>
          </a:xfrm>
        </p:grpSpPr>
        <p:sp>
          <p:nvSpPr>
            <p:cNvPr id="36" name="Rounded Rectangle 377"/>
            <p:cNvSpPr>
              <a:spLocks noChangeArrowheads="1"/>
            </p:cNvSpPr>
            <p:nvPr/>
          </p:nvSpPr>
          <p:spPr bwMode="auto">
            <a:xfrm>
              <a:off x="6284458" y="2363867"/>
              <a:ext cx="1642039" cy="671581"/>
            </a:xfrm>
            <a:prstGeom prst="roundRect">
              <a:avLst>
                <a:gd name="adj" fmla="val 16667"/>
              </a:avLst>
            </a:prstGeom>
            <a:solidFill>
              <a:srgbClr val="DBE5F1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Цифровое правительство</a:t>
              </a:r>
              <a:endParaRPr lang="vi-VN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43" name="Rounded Rectangle 384"/>
            <p:cNvSpPr>
              <a:spLocks noChangeArrowheads="1"/>
            </p:cNvSpPr>
            <p:nvPr/>
          </p:nvSpPr>
          <p:spPr bwMode="auto">
            <a:xfrm>
              <a:off x="6281535" y="3099804"/>
              <a:ext cx="1724627" cy="2404856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28575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buFontTx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Процессы, разработанные с использованием цифровых технологий</a:t>
              </a:r>
              <a:r>
                <a:rPr lang="vi-VN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;</a:t>
              </a:r>
              <a:endParaRPr lang="vi-VN" altLang="en-US" sz="1200" dirty="0"/>
            </a:p>
            <a:p>
              <a:pPr algn="just">
                <a:buFontTx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Госуслуги, ориентированные на пользователя;</a:t>
              </a:r>
              <a:endParaRPr lang="vi-VN" altLang="en-US" sz="1200" dirty="0"/>
            </a:p>
            <a:p>
              <a:pPr algn="just">
                <a:buFontTx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Правительство как платформа (</a:t>
              </a:r>
              <a:r>
                <a:rPr lang="vi-VN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GaaP);</a:t>
              </a:r>
              <a:endParaRPr lang="vi-VN" altLang="en-US" sz="1200" dirty="0"/>
            </a:p>
            <a:p>
              <a:pPr algn="just">
                <a:buFontTx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Открытость по умолчанию (совместное создание)</a:t>
              </a:r>
              <a:r>
                <a:rPr lang="vi-VN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;</a:t>
              </a:r>
              <a:endParaRPr lang="vi-VN" altLang="en-US" sz="1200" dirty="0"/>
            </a:p>
            <a:p>
              <a:pPr algn="just">
                <a:buFontTx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Госсектор, управляемый данными</a:t>
              </a:r>
              <a:r>
                <a:rPr lang="vi-VN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;</a:t>
              </a:r>
              <a:endParaRPr lang="vi-VN" altLang="en-US" sz="1200" dirty="0"/>
            </a:p>
            <a:p>
              <a:pPr algn="just">
                <a:buFontTx/>
                <a:buChar char="•"/>
              </a:pPr>
              <a:r>
                <a:rPr lang="ru-RU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Проактивное управление</a:t>
              </a:r>
              <a:r>
                <a:rPr lang="vi-VN" altLang="en-US" sz="1200" dirty="0">
                  <a:solidFill>
                    <a:srgbClr val="000000"/>
                  </a:solidFill>
                  <a:ea typeface="Arial" panose="020B0604020202020204" pitchFamily="34" charset="0"/>
                </a:rPr>
                <a:t>.</a:t>
              </a:r>
              <a:endParaRPr lang="vi-VN" altLang="en-US" sz="1200" dirty="0"/>
            </a:p>
          </p:txBody>
        </p:sp>
        <p:sp>
          <p:nvSpPr>
            <p:cNvPr id="46" name="Right Arrow 45"/>
            <p:cNvSpPr/>
            <p:nvPr/>
          </p:nvSpPr>
          <p:spPr>
            <a:xfrm>
              <a:off x="5511976" y="2579803"/>
              <a:ext cx="772482" cy="250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8789791" y="2429799"/>
            <a:ext cx="3133035" cy="3867735"/>
            <a:chOff x="8360702" y="2370424"/>
            <a:chExt cx="2845768" cy="3867735"/>
          </a:xfrm>
        </p:grpSpPr>
        <p:sp>
          <p:nvSpPr>
            <p:cNvPr id="37" name="Rounded Rectangle 378"/>
            <p:cNvSpPr>
              <a:spLocks noChangeArrowheads="1"/>
            </p:cNvSpPr>
            <p:nvPr/>
          </p:nvSpPr>
          <p:spPr bwMode="auto">
            <a:xfrm>
              <a:off x="9243696" y="2370424"/>
              <a:ext cx="1834393" cy="804496"/>
            </a:xfrm>
            <a:prstGeom prst="roundRect">
              <a:avLst>
                <a:gd name="adj" fmla="val 16667"/>
              </a:avLst>
            </a:prstGeom>
            <a:solidFill>
              <a:srgbClr val="DBE5F1"/>
            </a:solidFill>
            <a:ln w="25400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ru-RU" altLang="en-US" sz="1600" b="1" dirty="0">
                  <a:solidFill>
                    <a:srgbClr val="000000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Правительство цифровых технологий</a:t>
              </a:r>
              <a:endParaRPr lang="vi-VN" altLang="en-US" sz="1600" dirty="0">
                <a:latin typeface="Arial" panose="020B0604020202020204" pitchFamily="34" charset="0"/>
              </a:endParaRPr>
            </a:p>
          </p:txBody>
        </p:sp>
        <p:sp>
          <p:nvSpPr>
            <p:cNvPr id="40" name="Right Arrow 39"/>
            <p:cNvSpPr/>
            <p:nvPr/>
          </p:nvSpPr>
          <p:spPr>
            <a:xfrm>
              <a:off x="9243696" y="3694698"/>
              <a:ext cx="676692" cy="429300"/>
            </a:xfrm>
            <a:prstGeom prst="rightArrow">
              <a:avLst/>
            </a:prstGeom>
            <a:solidFill>
              <a:schemeClr val="accent1">
                <a:lumMod val="40000"/>
                <a:lumOff val="60000"/>
              </a:schemeClr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44" name="Rounded Rectangle 385"/>
            <p:cNvSpPr>
              <a:spLocks noChangeArrowheads="1"/>
            </p:cNvSpPr>
            <p:nvPr/>
          </p:nvSpPr>
          <p:spPr bwMode="auto">
            <a:xfrm>
              <a:off x="9172328" y="3264178"/>
              <a:ext cx="2034142" cy="2973981"/>
            </a:xfrm>
            <a:prstGeom prst="roundRect">
              <a:avLst>
                <a:gd name="adj" fmla="val 16667"/>
              </a:avLst>
            </a:prstGeom>
            <a:solidFill>
              <a:srgbClr val="EEECE1"/>
            </a:solidFill>
            <a:ln w="28575">
              <a:solidFill>
                <a:srgbClr val="243F6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457200" algn="l"/>
                </a:tabLs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just">
                <a:buFontTx/>
                <a:buChar char="•"/>
              </a:pPr>
              <a:r>
                <a:rPr lang="ru-RU" altLang="en-US" sz="1400" dirty="0">
                  <a:solidFill>
                    <a:srgbClr val="000000"/>
                  </a:solidFill>
                  <a:ea typeface="Arial" panose="020B0604020202020204" pitchFamily="34" charset="0"/>
                </a:rPr>
                <a:t>Госуслуги, ориентированные на граждан и доступные во всем мире</a:t>
              </a:r>
              <a:endParaRPr lang="vi-VN" altLang="en-US" sz="1400" dirty="0"/>
            </a:p>
            <a:p>
              <a:pPr algn="just">
                <a:buFontTx/>
                <a:buChar char="•"/>
              </a:pPr>
              <a:r>
                <a:rPr lang="ru-RU" altLang="en-US" sz="1400" dirty="0">
                  <a:solidFill>
                    <a:srgbClr val="000000"/>
                  </a:solidFill>
                  <a:ea typeface="Arial" panose="020B0604020202020204" pitchFamily="34" charset="0"/>
                </a:rPr>
                <a:t>Комплексный подход правительства к цифровой трансформации;</a:t>
              </a:r>
              <a:endParaRPr lang="vi-VN" altLang="en-US" sz="1400" dirty="0"/>
            </a:p>
            <a:p>
              <a:pPr algn="just">
                <a:buFontTx/>
                <a:buChar char="•"/>
              </a:pPr>
              <a:r>
                <a:rPr lang="ru-RU" altLang="en-US" sz="1400" dirty="0">
                  <a:solidFill>
                    <a:srgbClr val="000000"/>
                  </a:solidFill>
                  <a:ea typeface="Arial" panose="020B0604020202020204" pitchFamily="34" charset="0"/>
                </a:rPr>
                <a:t>Простая, эффективная и прозрачная система государственного управления</a:t>
              </a:r>
              <a:r>
                <a:rPr lang="vi-VN" altLang="en-US" sz="1400" dirty="0">
                  <a:solidFill>
                    <a:srgbClr val="000000"/>
                  </a:solidFill>
                  <a:ea typeface="Arial" panose="020B0604020202020204" pitchFamily="34" charset="0"/>
                </a:rPr>
                <a:t>.</a:t>
              </a:r>
              <a:endParaRPr lang="vi-VN" altLang="en-US" sz="1400" dirty="0"/>
            </a:p>
          </p:txBody>
        </p:sp>
        <p:sp>
          <p:nvSpPr>
            <p:cNvPr id="47" name="Right Arrow 46"/>
            <p:cNvSpPr/>
            <p:nvPr/>
          </p:nvSpPr>
          <p:spPr>
            <a:xfrm>
              <a:off x="8360702" y="2638246"/>
              <a:ext cx="816463" cy="25019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82105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55" y="424886"/>
            <a:ext cx="11049000" cy="6172200"/>
          </a:xfrm>
          <a:prstGeom prst="rect">
            <a:avLst/>
          </a:prstGeom>
          <a:solidFill>
            <a:srgbClr val="B2E0E0"/>
          </a:solidFill>
        </p:spPr>
      </p:pic>
      <p:sp>
        <p:nvSpPr>
          <p:cNvPr id="15" name="Rectangle 21"/>
          <p:cNvSpPr>
            <a:spLocks noChangeArrowheads="1"/>
          </p:cNvSpPr>
          <p:nvPr/>
        </p:nvSpPr>
        <p:spPr bwMode="auto">
          <a:xfrm>
            <a:off x="2997201" y="1368608"/>
            <a:ext cx="184731" cy="81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altLang="en-US" sz="110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altLang="en-US" sz="1100">
                <a:latin typeface="Arial" panose="020B0604020202020204" pitchFamily="34" charset="0"/>
                <a:ea typeface="Arial" panose="020B0604020202020204" pitchFamily="34" charset="0"/>
              </a:rPr>
              <a:t/>
            </a:r>
            <a:br>
              <a:rPr lang="vi-VN" altLang="en-US" sz="1100">
                <a:latin typeface="Arial" panose="020B0604020202020204" pitchFamily="34" charset="0"/>
                <a:ea typeface="Arial" panose="020B0604020202020204" pitchFamily="34" charset="0"/>
              </a:rPr>
            </a:br>
            <a:endParaRPr lang="en-US" altLang="en-US" sz="70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latin typeface="Arial" panose="020B0604020202020204" pitchFamily="34" charset="0"/>
            </a:endParaRP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331" y="4281544"/>
            <a:ext cx="4814046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02024" y="415066"/>
            <a:ext cx="783262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Цифровое пространство, общая база данных</a:t>
            </a:r>
            <a:endParaRPr lang="en-US" sz="2400" b="1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00754" y="2363187"/>
            <a:ext cx="3170710" cy="369332"/>
          </a:xfrm>
          <a:prstGeom prst="rect">
            <a:avLst/>
          </a:prstGeom>
          <a:solidFill>
            <a:srgbClr val="B3D7EC"/>
          </a:solidFill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Центральный уровень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08614" y="3490763"/>
            <a:ext cx="4426256" cy="461665"/>
          </a:xfrm>
          <a:prstGeom prst="rect">
            <a:avLst/>
          </a:prstGeom>
          <a:solidFill>
            <a:srgbClr val="B3D7EC"/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провинции/города</a:t>
            </a:r>
            <a:endParaRPr lang="en-US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4332" y="5486400"/>
            <a:ext cx="4814046" cy="523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Уровень общины/общины</a:t>
            </a:r>
            <a:endParaRPr lang="en-US" sz="2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558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chemeClr val="tx2"/>
                </a:solidFill>
              </a:rPr>
              <a:t>ТРАНСФОРМАЦИЯ МОДЕЛИ В ОБНОВЛЕНИИ ЦИФРОВОГО ПРАВИТЕЛЬСТВА</a:t>
            </a:r>
            <a:endParaRPr lang="en-US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endParaRPr lang="en-US" sz="1400" dirty="0" err="1"/>
          </a:p>
        </p:txBody>
      </p:sp>
      <p:sp>
        <p:nvSpPr>
          <p:cNvPr id="4" name="Rectangle 3"/>
          <p:cNvSpPr/>
          <p:nvPr/>
        </p:nvSpPr>
        <p:spPr>
          <a:xfrm>
            <a:off x="381000" y="1905000"/>
            <a:ext cx="116586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tx2"/>
                </a:solidFill>
              </a:rPr>
              <a:t>(</a:t>
            </a:r>
            <a:r>
              <a:rPr lang="ru-RU" sz="3600" dirty="0">
                <a:solidFill>
                  <a:schemeClr val="tx2"/>
                </a:solidFill>
              </a:rPr>
              <a:t>Субъект</a:t>
            </a:r>
            <a:r>
              <a:rPr lang="en-US" sz="3600" dirty="0">
                <a:solidFill>
                  <a:schemeClr val="tx2"/>
                </a:solidFill>
              </a:rPr>
              <a:t>) </a:t>
            </a:r>
            <a:r>
              <a:rPr lang="ru-RU" sz="3600" dirty="0">
                <a:solidFill>
                  <a:schemeClr val="tx2"/>
                </a:solidFill>
              </a:rPr>
              <a:t>Переход от правительства к гражданам</a:t>
            </a:r>
            <a:endParaRPr lang="en-US" sz="3600" dirty="0">
              <a:solidFill>
                <a:schemeClr val="tx2"/>
              </a:solidFill>
            </a:endParaRPr>
          </a:p>
          <a:p>
            <a:pPr indent="2114550"/>
            <a:r>
              <a:rPr lang="en-US" sz="3600" dirty="0">
                <a:solidFill>
                  <a:schemeClr val="tx2"/>
                </a:solidFill>
              </a:rPr>
              <a:t> </a:t>
            </a:r>
            <a:r>
              <a:rPr lang="ru-RU" sz="3600" dirty="0">
                <a:solidFill>
                  <a:schemeClr val="tx2"/>
                </a:solidFill>
              </a:rPr>
              <a:t>Переход от организации к индивидуалам</a:t>
            </a:r>
            <a:endParaRPr lang="en-US" sz="36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tx2"/>
                </a:solidFill>
              </a:rPr>
              <a:t> (</a:t>
            </a:r>
            <a:r>
              <a:rPr lang="ru-RU" sz="3600" dirty="0">
                <a:solidFill>
                  <a:schemeClr val="tx2"/>
                </a:solidFill>
              </a:rPr>
              <a:t>Цель</a:t>
            </a:r>
            <a:r>
              <a:rPr lang="en-US" sz="3600" dirty="0">
                <a:solidFill>
                  <a:schemeClr val="tx2"/>
                </a:solidFill>
              </a:rPr>
              <a:t>) </a:t>
            </a:r>
            <a:r>
              <a:rPr lang="ru-RU" sz="3600" dirty="0">
                <a:solidFill>
                  <a:schemeClr val="tx2"/>
                </a:solidFill>
              </a:rPr>
              <a:t>Переход от производительности к ценности</a:t>
            </a:r>
            <a:endParaRPr lang="en-US" sz="3600" dirty="0">
              <a:solidFill>
                <a:schemeClr val="tx2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tx2"/>
                </a:solidFill>
              </a:rPr>
              <a:t> (</a:t>
            </a:r>
            <a:r>
              <a:rPr lang="ru-RU" sz="3600" dirty="0">
                <a:solidFill>
                  <a:schemeClr val="tx2"/>
                </a:solidFill>
              </a:rPr>
              <a:t>Средство</a:t>
            </a:r>
            <a:r>
              <a:rPr lang="en-US" sz="3600" dirty="0">
                <a:solidFill>
                  <a:schemeClr val="tx2"/>
                </a:solidFill>
              </a:rPr>
              <a:t>) </a:t>
            </a:r>
            <a:r>
              <a:rPr lang="ru-RU" sz="3600" dirty="0">
                <a:solidFill>
                  <a:schemeClr val="tx2"/>
                </a:solidFill>
              </a:rPr>
              <a:t>Переход от контроля к участию</a:t>
            </a:r>
            <a:r>
              <a:rPr lang="en-US" sz="3600" dirty="0">
                <a:solidFill>
                  <a:schemeClr val="tx2"/>
                </a:solidFill>
              </a:rPr>
              <a:t>; </a:t>
            </a:r>
            <a:r>
              <a:rPr lang="ru-RU" sz="3600" dirty="0">
                <a:solidFill>
                  <a:schemeClr val="tx2"/>
                </a:solidFill>
              </a:rPr>
              <a:t>Переход от подхода «сверху вниз» к подходу «снизу вверх»</a:t>
            </a:r>
            <a:r>
              <a:rPr lang="en-US" sz="3600" dirty="0">
                <a:solidFill>
                  <a:schemeClr val="tx2"/>
                </a:solidFill>
              </a:rPr>
              <a:t>.</a:t>
            </a:r>
          </a:p>
          <a:p>
            <a:pPr>
              <a:buFont typeface="Wingdings" pitchFamily="2" charset="2"/>
              <a:buChar char="v"/>
            </a:pPr>
            <a:r>
              <a:rPr lang="en-US" sz="3600" dirty="0">
                <a:solidFill>
                  <a:schemeClr val="tx2"/>
                </a:solidFill>
              </a:rPr>
              <a:t>(</a:t>
            </a:r>
            <a:r>
              <a:rPr lang="ru-RU" sz="3600" dirty="0">
                <a:solidFill>
                  <a:schemeClr val="tx2"/>
                </a:solidFill>
              </a:rPr>
              <a:t>Фокус</a:t>
            </a:r>
            <a:r>
              <a:rPr lang="en-US" sz="3600" dirty="0">
                <a:solidFill>
                  <a:schemeClr val="tx2"/>
                </a:solidFill>
              </a:rPr>
              <a:t>) </a:t>
            </a:r>
            <a:r>
              <a:rPr lang="ru-RU" sz="3600" dirty="0">
                <a:solidFill>
                  <a:schemeClr val="tx2"/>
                </a:solidFill>
              </a:rPr>
              <a:t>Переход от структуры к культуре</a:t>
            </a:r>
            <a:r>
              <a:rPr lang="en-US" sz="3600" dirty="0">
                <a:solidFill>
                  <a:schemeClr val="tx2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33989570"/>
      </p:ext>
    </p:extLst>
  </p:cSld>
  <p:clrMapOvr>
    <a:masterClrMapping/>
  </p:clrMapOvr>
</p:sld>
</file>

<file path=ppt/theme/theme1.xml><?xml version="1.0" encoding="utf-8"?>
<a:theme xmlns:a="http://schemas.openxmlformats.org/drawingml/2006/main" name="EXD">
  <a:themeElements>
    <a:clrScheme name="Palette EXD ok">
      <a:dk1>
        <a:srgbClr val="3F3F3F"/>
      </a:dk1>
      <a:lt1>
        <a:sysClr val="window" lastClr="FFFFFF"/>
      </a:lt1>
      <a:dk2>
        <a:srgbClr val="264457"/>
      </a:dk2>
      <a:lt2>
        <a:srgbClr val="DFE3E5"/>
      </a:lt2>
      <a:accent1>
        <a:srgbClr val="004775"/>
      </a:accent1>
      <a:accent2>
        <a:srgbClr val="6EB03F"/>
      </a:accent2>
      <a:accent3>
        <a:srgbClr val="009999"/>
      </a:accent3>
      <a:accent4>
        <a:srgbClr val="047BC1"/>
      </a:accent4>
      <a:accent5>
        <a:srgbClr val="00ACD5"/>
      </a:accent5>
      <a:accent6>
        <a:srgbClr val="993366"/>
      </a:accent6>
      <a:hlink>
        <a:srgbClr val="003557"/>
      </a:hlink>
      <a:folHlink>
        <a:srgbClr val="783E78"/>
      </a:folHlink>
    </a:clrScheme>
    <a:fontScheme name="EXD PPT font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_EXD.pptx" id="{4C9EB48D-2543-4DCE-9BAC-C69ED680E2DD}" vid="{92C48F2B-90B7-47DE-9E0D-D4120814258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C64A19AD69964D8227650B79899943" ma:contentTypeVersion="9" ma:contentTypeDescription="Create a new document." ma:contentTypeScope="" ma:versionID="61e0f3f4801b4682877032ecc893a8d3">
  <xsd:schema xmlns:xsd="http://www.w3.org/2001/XMLSchema" xmlns:xs="http://www.w3.org/2001/XMLSchema" xmlns:p="http://schemas.microsoft.com/office/2006/metadata/properties" xmlns:ns2="7e8aa4b9-813f-4450-946e-329262f8bdf2" targetNamespace="http://schemas.microsoft.com/office/2006/metadata/properties" ma:root="true" ma:fieldsID="b9de5183be5cb23b7a9d299601ec2a0f" ns2:_="">
    <xsd:import namespace="7e8aa4b9-813f-4450-946e-329262f8bdf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e8aa4b9-813f-4450-946e-329262f8bdf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79D9E2F-99B8-4F49-9E24-38EBC10AEE05}">
  <ds:schemaRefs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purl.org/dc/terms/"/>
    <ds:schemaRef ds:uri="http://www.w3.org/XML/1998/namespace"/>
    <ds:schemaRef ds:uri="http://schemas.microsoft.com/office/2006/documentManagement/types"/>
    <ds:schemaRef ds:uri="http://purl.org/dc/dcmitype/"/>
    <ds:schemaRef ds:uri="7e8aa4b9-813f-4450-946e-329262f8bdf2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ACFB655-E1F1-4862-9D06-50C8F7965B6F}">
  <ds:schemaRefs>
    <ds:schemaRef ds:uri="7e8aa4b9-813f-4450-946e-329262f8bdf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490C3171-CF2D-4606-AD2F-AF975F1F183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Presentation_EXD</Template>
  <TotalTime>5980</TotalTime>
  <Words>4656</Words>
  <Application>Microsoft Office PowerPoint</Application>
  <PresentationFormat>Widescreen</PresentationFormat>
  <Paragraphs>362</Paragraphs>
  <Slides>47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75" baseType="lpstr">
      <vt:lpstr>Malgun Gothic</vt:lpstr>
      <vt:lpstr>Aptos</vt:lpstr>
      <vt:lpstr>Arial</vt:lpstr>
      <vt:lpstr>Arial Narrow</vt:lpstr>
      <vt:lpstr>Aurora Serif</vt:lpstr>
      <vt:lpstr>Bahnschrift SemiBold SemiConden</vt:lpstr>
      <vt:lpstr>Be Vietnam Pro</vt:lpstr>
      <vt:lpstr>Calibri</vt:lpstr>
      <vt:lpstr>Calibri Light</vt:lpstr>
      <vt:lpstr>Cambria</vt:lpstr>
      <vt:lpstr>Carlito</vt:lpstr>
      <vt:lpstr>Helvetica World Bold</vt:lpstr>
      <vt:lpstr>Lucida Sans Unicode</vt:lpstr>
      <vt:lpstr>MiSans</vt:lpstr>
      <vt:lpstr>Montserrat</vt:lpstr>
      <vt:lpstr>Montserrat Bold</vt:lpstr>
      <vt:lpstr>MuseoModerno Light</vt:lpstr>
      <vt:lpstr>MuseoModerno Medium</vt:lpstr>
      <vt:lpstr>Poppins</vt:lpstr>
      <vt:lpstr>Poppins Light</vt:lpstr>
      <vt:lpstr>Poppins Medium</vt:lpstr>
      <vt:lpstr>Source Sans 3</vt:lpstr>
      <vt:lpstr>Times New Roman</vt:lpstr>
      <vt:lpstr>Verdana</vt:lpstr>
      <vt:lpstr>Wingdings</vt:lpstr>
      <vt:lpstr>Wingdings 3</vt:lpstr>
      <vt:lpstr>나눔스퀘어 ExtraBold</vt:lpstr>
      <vt:lpstr>EXD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ТРАНСФОРМАЦИЯ МОДЕЛИ В ОБНОВЛЕНИИ ЦИФРОВОГО ПРАВИТЕЛЬСТВА</vt:lpstr>
      <vt:lpstr>Глобальное соединение</vt:lpstr>
      <vt:lpstr>PowerPoint Presentation</vt:lpstr>
      <vt:lpstr>PowerPoint Presentation</vt:lpstr>
      <vt:lpstr>PowerPoint Presentation</vt:lpstr>
      <vt:lpstr>PowerPoint Presentation</vt:lpstr>
      <vt:lpstr>Я хочу, чтобы Правительство 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Предскажите, что произойдет с яйцом?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OECD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MULLIGAN Donal, GOV/PMB</dc:creator>
  <cp:lastModifiedBy>admin</cp:lastModifiedBy>
  <cp:revision>236</cp:revision>
  <cp:lastPrinted>2025-12-09T06:11:19Z</cp:lastPrinted>
  <dcterms:created xsi:type="dcterms:W3CDTF">2023-06-09T08:42:21Z</dcterms:created>
  <dcterms:modified xsi:type="dcterms:W3CDTF">2025-12-09T06:22:58Z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0x0101000FC64A19AD69964D8227650B79899943</vt:lpwstr>
  </property>
</Properties>
</file>